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5"/>
  </p:notesMasterIdLst>
  <p:sldIdLst>
    <p:sldId id="312" r:id="rId5"/>
    <p:sldId id="316" r:id="rId6"/>
    <p:sldId id="315" r:id="rId7"/>
    <p:sldId id="334" r:id="rId8"/>
    <p:sldId id="320" r:id="rId9"/>
    <p:sldId id="324" r:id="rId10"/>
    <p:sldId id="325" r:id="rId11"/>
    <p:sldId id="326" r:id="rId12"/>
    <p:sldId id="327" r:id="rId13"/>
    <p:sldId id="328" r:id="rId14"/>
    <p:sldId id="329" r:id="rId15"/>
    <p:sldId id="323" r:id="rId16"/>
    <p:sldId id="335" r:id="rId17"/>
    <p:sldId id="322" r:id="rId18"/>
    <p:sldId id="330" r:id="rId19"/>
    <p:sldId id="331" r:id="rId20"/>
    <p:sldId id="333" r:id="rId21"/>
    <p:sldId id="317" r:id="rId22"/>
    <p:sldId id="319" r:id="rId23"/>
    <p:sldId id="318" r:id="rId2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536"/>
    <a:srgbClr val="FF9900"/>
    <a:srgbClr val="0070C0"/>
    <a:srgbClr val="492D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545" autoAdjust="0"/>
  </p:normalViewPr>
  <p:slideViewPr>
    <p:cSldViewPr>
      <p:cViewPr varScale="1">
        <p:scale>
          <a:sx n="71" d="100"/>
          <a:sy n="71" d="100"/>
        </p:scale>
        <p:origin x="1086" y="33"/>
      </p:cViewPr>
      <p:guideLst>
        <p:guide orient="horz" pos="2160"/>
        <p:guide pos="2880"/>
      </p:guideLst>
    </p:cSldViewPr>
  </p:slideViewPr>
  <p:outlineViewPr>
    <p:cViewPr>
      <p:scale>
        <a:sx n="33" d="100"/>
        <a:sy n="33" d="100"/>
      </p:scale>
      <p:origin x="48" y="3948"/>
    </p:cViewPr>
  </p:outlineViewPr>
  <p:notesTextViewPr>
    <p:cViewPr>
      <p:scale>
        <a:sx n="100" d="100"/>
        <a:sy n="100" d="100"/>
      </p:scale>
      <p:origin x="0" y="0"/>
    </p:cViewPr>
  </p:notesTextViewPr>
  <p:sorterViewPr>
    <p:cViewPr>
      <p:scale>
        <a:sx n="100" d="100"/>
        <a:sy n="100" d="100"/>
      </p:scale>
      <p:origin x="0" y="96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Walczynski" userId="87c022c3dc763e1d" providerId="LiveId" clId="{D60E085E-3010-4995-A31C-E3A0E3B5733C}"/>
    <pc:docChg chg="delSld">
      <pc:chgData name="Sarah Walczynski" userId="87c022c3dc763e1d" providerId="LiveId" clId="{D60E085E-3010-4995-A31C-E3A0E3B5733C}" dt="2021-01-19T16:52:28.171" v="1" actId="2696"/>
      <pc:docMkLst>
        <pc:docMk/>
      </pc:docMkLst>
      <pc:sldChg chg="del">
        <pc:chgData name="Sarah Walczynski" userId="87c022c3dc763e1d" providerId="LiveId" clId="{D60E085E-3010-4995-A31C-E3A0E3B5733C}" dt="2021-01-19T16:52:26.985" v="0" actId="2696"/>
        <pc:sldMkLst>
          <pc:docMk/>
          <pc:sldMk cId="1713432920" sldId="336"/>
        </pc:sldMkLst>
      </pc:sldChg>
      <pc:sldChg chg="del">
        <pc:chgData name="Sarah Walczynski" userId="87c022c3dc763e1d" providerId="LiveId" clId="{D60E085E-3010-4995-A31C-E3A0E3B5733C}" dt="2021-01-19T16:52:28.171" v="1" actId="2696"/>
        <pc:sldMkLst>
          <pc:docMk/>
          <pc:sldMk cId="431511499" sldId="33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B3E9A95-2F1B-4E65-B5B3-8A7FB487D4F1}" type="slidenum">
              <a:rPr lang="en-GB"/>
              <a:pPr>
                <a:defRPr/>
              </a:pPr>
              <a:t>‹#›</a:t>
            </a:fld>
            <a:endParaRPr lang="en-GB"/>
          </a:p>
        </p:txBody>
      </p:sp>
    </p:spTree>
    <p:extLst>
      <p:ext uri="{BB962C8B-B14F-4D97-AF65-F5344CB8AC3E}">
        <p14:creationId xmlns:p14="http://schemas.microsoft.com/office/powerpoint/2010/main" val="17803782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297988"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p:nvSpPr>
        <p:spPr bwMode="auto">
          <a:xfrm>
            <a:off x="6732588" y="6383338"/>
            <a:ext cx="2133600"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endParaRPr lang="en-GB" sz="1200" dirty="0">
              <a:solidFill>
                <a:srgbClr val="FF9900"/>
              </a:solidFill>
              <a:latin typeface="Verdana" pitchFamily="34" charset="0"/>
            </a:endParaRPr>
          </a:p>
        </p:txBody>
      </p:sp>
      <p:sp>
        <p:nvSpPr>
          <p:cNvPr id="3075" name="Rectangle 3"/>
          <p:cNvSpPr>
            <a:spLocks noGrp="1" noChangeArrowheads="1"/>
          </p:cNvSpPr>
          <p:nvPr>
            <p:ph type="ctrTitle"/>
          </p:nvPr>
        </p:nvSpPr>
        <p:spPr>
          <a:xfrm>
            <a:off x="685800" y="608013"/>
            <a:ext cx="7772400" cy="1470025"/>
          </a:xfrm>
        </p:spPr>
        <p:txBody>
          <a:bodyPr/>
          <a:lstStyle>
            <a:lvl1pPr>
              <a:defRPr>
                <a:solidFill>
                  <a:schemeClr val="accent1">
                    <a:lumMod val="50000"/>
                  </a:schemeClr>
                </a:solidFill>
              </a:defRPr>
            </a:lvl1pPr>
          </a:lstStyle>
          <a:p>
            <a:pPr lvl="0"/>
            <a:r>
              <a:rPr lang="en-GB" noProof="0" dirty="0"/>
              <a:t>Click to edit Master title style</a:t>
            </a:r>
          </a:p>
        </p:txBody>
      </p:sp>
      <p:sp>
        <p:nvSpPr>
          <p:cNvPr id="3076" name="Rectangle 4"/>
          <p:cNvSpPr>
            <a:spLocks noGrp="1" noChangeArrowheads="1"/>
          </p:cNvSpPr>
          <p:nvPr>
            <p:ph type="subTitle" idx="1"/>
          </p:nvPr>
        </p:nvSpPr>
        <p:spPr>
          <a:xfrm>
            <a:off x="1355725" y="2713038"/>
            <a:ext cx="6400800" cy="1752600"/>
          </a:xfrm>
        </p:spPr>
        <p:txBody>
          <a:bodyPr/>
          <a:lstStyle>
            <a:lvl1pPr marL="0" indent="0" algn="ctr">
              <a:buFontTx/>
              <a:buNone/>
              <a:defRPr>
                <a:solidFill>
                  <a:schemeClr val="tx1">
                    <a:lumMod val="50000"/>
                    <a:lumOff val="50000"/>
                  </a:schemeClr>
                </a:solidFill>
              </a:defRPr>
            </a:lvl1pPr>
          </a:lstStyle>
          <a:p>
            <a:pPr lvl="0"/>
            <a:r>
              <a:rPr lang="en-GB" noProof="0" dirty="0"/>
              <a:t>Click to edit Master subtitle style</a:t>
            </a:r>
          </a:p>
        </p:txBody>
      </p:sp>
      <p:sp>
        <p:nvSpPr>
          <p:cNvPr id="7" name="Rectangle 6"/>
          <p:cNvSpPr>
            <a:spLocks noGrp="1" noChangeArrowheads="1"/>
          </p:cNvSpPr>
          <p:nvPr>
            <p:ph type="ftr" sz="quarter" idx="10"/>
          </p:nvPr>
        </p:nvSpPr>
        <p:spPr/>
        <p:txBody>
          <a:bodyPr/>
          <a:lstStyle>
            <a:lvl1pPr>
              <a:defRPr smtClean="0"/>
            </a:lvl1pPr>
          </a:lstStyle>
          <a:p>
            <a:pPr>
              <a:defRPr/>
            </a:pPr>
            <a:r>
              <a:rPr lang="en-GB"/>
              <a:t>1</a:t>
            </a:r>
          </a:p>
        </p:txBody>
      </p:sp>
      <p:sp>
        <p:nvSpPr>
          <p:cNvPr id="8" name="Rectangle 9"/>
          <p:cNvSpPr>
            <a:spLocks noGrp="1" noChangeArrowheads="1"/>
          </p:cNvSpPr>
          <p:nvPr>
            <p:ph type="dt" sz="half" idx="11"/>
          </p:nvPr>
        </p:nvSpPr>
        <p:spPr/>
        <p:txBody>
          <a:bodyPr/>
          <a:lstStyle>
            <a:lvl1pPr>
              <a:defRPr smtClean="0"/>
            </a:lvl1pPr>
          </a:lstStyle>
          <a:p>
            <a:pPr>
              <a:defRPr/>
            </a:pPr>
            <a:endParaRPr lang="en-GB" dirty="0"/>
          </a:p>
        </p:txBody>
      </p:sp>
    </p:spTree>
    <p:extLst>
      <p:ext uri="{BB962C8B-B14F-4D97-AF65-F5344CB8AC3E}">
        <p14:creationId xmlns:p14="http://schemas.microsoft.com/office/powerpoint/2010/main" val="2920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5"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551673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5"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50192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sz="half" idx="1"/>
          </p:nvPr>
        </p:nvSpPr>
        <p:spPr>
          <a:xfrm>
            <a:off x="457200" y="1600200"/>
            <a:ext cx="4038600" cy="4525963"/>
          </a:xfrm>
        </p:spPr>
        <p:txBody>
          <a:bodyPr/>
          <a:lstStyle>
            <a:lvl1pPr>
              <a:defRPr>
                <a:solidFill>
                  <a:schemeClr val="tx1">
                    <a:lumMod val="50000"/>
                    <a:lumOff val="50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lipArt Placeholder 3"/>
          <p:cNvSpPr>
            <a:spLocks noGrp="1"/>
          </p:cNvSpPr>
          <p:nvPr>
            <p:ph type="clipArt" sz="half" idx="2"/>
          </p:nvPr>
        </p:nvSpPr>
        <p:spPr>
          <a:xfrm>
            <a:off x="4648200" y="1600200"/>
            <a:ext cx="4038600" cy="4525963"/>
          </a:xfrm>
        </p:spPr>
        <p:txBody>
          <a:bodyPr/>
          <a:lstStyle>
            <a:lvl1pPr>
              <a:defRPr>
                <a:solidFill>
                  <a:schemeClr val="tx1">
                    <a:lumMod val="50000"/>
                    <a:lumOff val="50000"/>
                  </a:schemeClr>
                </a:solidFill>
              </a:defRPr>
            </a:lvl1pPr>
          </a:lstStyle>
          <a:p>
            <a:pPr lvl="0"/>
            <a:endParaRPr lang="en-US" noProof="0" dirty="0"/>
          </a:p>
        </p:txBody>
      </p:sp>
      <p:sp>
        <p:nvSpPr>
          <p:cNvPr id="5"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6"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27228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lumMod val="50000"/>
                    <a:lumOff val="50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5"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7488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5"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59453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50000"/>
                    <a:lumOff val="5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50000"/>
                    <a:lumOff val="5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6"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54645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lumMod val="50000"/>
                    <a:lumOff val="50000"/>
                  </a:schemeClr>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lumMod val="50000"/>
                    <a:lumOff val="50000"/>
                  </a:schemeClr>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8"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72309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p>
        </p:txBody>
      </p:sp>
      <p:sp>
        <p:nvSpPr>
          <p:cNvPr id="3"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4"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38467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3"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03246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bg1">
                    <a:lumMod val="50000"/>
                  </a:schemeClr>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solidFill>
                  <a:schemeClr val="bg1">
                    <a:lumMod val="50000"/>
                  </a:schemeClr>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6"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23348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lumMod val="50000"/>
                  </a:schemeClr>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GB"/>
              <a:t>1</a:t>
            </a:r>
          </a:p>
        </p:txBody>
      </p:sp>
      <p:sp>
        <p:nvSpPr>
          <p:cNvPr id="6" name="Rectangle 12"/>
          <p:cNvSpPr>
            <a:spLocks noGrp="1" noChangeArrowheads="1"/>
          </p:cNvSpPr>
          <p:nvPr>
            <p:ph type="dt" sz="half" idx="11"/>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77156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ictur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 y="-76200"/>
            <a:ext cx="9297988"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35" name="Rectangle 11"/>
          <p:cNvSpPr>
            <a:spLocks noGrp="1" noChangeArrowheads="1"/>
          </p:cNvSpPr>
          <p:nvPr>
            <p:ph type="ftr" sz="quarter" idx="3"/>
          </p:nvPr>
        </p:nvSpPr>
        <p:spPr bwMode="auto">
          <a:xfrm>
            <a:off x="2987675"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rgbClr val="FF9900"/>
                </a:solidFill>
                <a:latin typeface="+mn-lt"/>
              </a:defRPr>
            </a:lvl1pPr>
          </a:lstStyle>
          <a:p>
            <a:pPr>
              <a:defRPr/>
            </a:pPr>
            <a:r>
              <a:rPr lang="en-GB"/>
              <a:t>1</a:t>
            </a:r>
          </a:p>
        </p:txBody>
      </p:sp>
      <p:sp>
        <p:nvSpPr>
          <p:cNvPr id="1036" name="Rectangle 12"/>
          <p:cNvSpPr>
            <a:spLocks noGrp="1" noChangeArrowheads="1"/>
          </p:cNvSpPr>
          <p:nvPr>
            <p:ph type="dt" sz="half" idx="2"/>
          </p:nvPr>
        </p:nvSpPr>
        <p:spPr bwMode="auto">
          <a:xfrm>
            <a:off x="17938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solidFill>
                  <a:srgbClr val="FF9900"/>
                </a:solidFill>
                <a:latin typeface="+mn-lt"/>
              </a:defRPr>
            </a:lvl1pPr>
          </a:lstStyle>
          <a:p>
            <a:pPr>
              <a:defRPr/>
            </a:pPr>
            <a:endParaRPr lang="en-GB" dirty="0"/>
          </a:p>
        </p:txBody>
      </p:sp>
      <p:sp>
        <p:nvSpPr>
          <p:cNvPr id="1031" name="Text Box 13"/>
          <p:cNvSpPr txBox="1">
            <a:spLocks noChangeArrowheads="1"/>
          </p:cNvSpPr>
          <p:nvPr userDrawn="1"/>
        </p:nvSpPr>
        <p:spPr bwMode="auto">
          <a:xfrm>
            <a:off x="6732588" y="6383338"/>
            <a:ext cx="2133600"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endParaRPr lang="en-GB" sz="1200" dirty="0">
              <a:solidFill>
                <a:srgbClr val="FF9900"/>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lvl1pPr algn="ctr" rtl="0" eaLnBrk="0" fontAlgn="base" hangingPunct="0">
        <a:spcBef>
          <a:spcPct val="0"/>
        </a:spcBef>
        <a:spcAft>
          <a:spcPct val="0"/>
        </a:spcAft>
        <a:defRPr sz="4000">
          <a:solidFill>
            <a:schemeClr val="accent1">
              <a:lumMod val="50000"/>
            </a:schemeClr>
          </a:solidFill>
          <a:latin typeface="+mj-lt"/>
          <a:ea typeface="+mj-ea"/>
          <a:cs typeface="+mj-cs"/>
        </a:defRPr>
      </a:lvl1pPr>
      <a:lvl2pPr algn="ctr" rtl="0" eaLnBrk="0" fontAlgn="base" hangingPunct="0">
        <a:spcBef>
          <a:spcPct val="0"/>
        </a:spcBef>
        <a:spcAft>
          <a:spcPct val="0"/>
        </a:spcAft>
        <a:defRPr sz="4000">
          <a:solidFill>
            <a:srgbClr val="492D65"/>
          </a:solidFill>
          <a:latin typeface="Verdana" pitchFamily="34" charset="0"/>
        </a:defRPr>
      </a:lvl2pPr>
      <a:lvl3pPr algn="ctr" rtl="0" eaLnBrk="0" fontAlgn="base" hangingPunct="0">
        <a:spcBef>
          <a:spcPct val="0"/>
        </a:spcBef>
        <a:spcAft>
          <a:spcPct val="0"/>
        </a:spcAft>
        <a:defRPr sz="4000">
          <a:solidFill>
            <a:srgbClr val="492D65"/>
          </a:solidFill>
          <a:latin typeface="Verdana" pitchFamily="34" charset="0"/>
        </a:defRPr>
      </a:lvl3pPr>
      <a:lvl4pPr algn="ctr" rtl="0" eaLnBrk="0" fontAlgn="base" hangingPunct="0">
        <a:spcBef>
          <a:spcPct val="0"/>
        </a:spcBef>
        <a:spcAft>
          <a:spcPct val="0"/>
        </a:spcAft>
        <a:defRPr sz="4000">
          <a:solidFill>
            <a:srgbClr val="492D65"/>
          </a:solidFill>
          <a:latin typeface="Verdana" pitchFamily="34" charset="0"/>
        </a:defRPr>
      </a:lvl4pPr>
      <a:lvl5pPr algn="ctr" rtl="0" eaLnBrk="0" fontAlgn="base" hangingPunct="0">
        <a:spcBef>
          <a:spcPct val="0"/>
        </a:spcBef>
        <a:spcAft>
          <a:spcPct val="0"/>
        </a:spcAft>
        <a:defRPr sz="4000">
          <a:solidFill>
            <a:srgbClr val="492D65"/>
          </a:solidFill>
          <a:latin typeface="Verdana" pitchFamily="34" charset="0"/>
        </a:defRPr>
      </a:lvl5pPr>
      <a:lvl6pPr marL="457200" algn="ctr" rtl="0" fontAlgn="base">
        <a:spcBef>
          <a:spcPct val="0"/>
        </a:spcBef>
        <a:spcAft>
          <a:spcPct val="0"/>
        </a:spcAft>
        <a:defRPr sz="4000">
          <a:solidFill>
            <a:srgbClr val="492D65"/>
          </a:solidFill>
          <a:latin typeface="Verdana" pitchFamily="34" charset="0"/>
        </a:defRPr>
      </a:lvl6pPr>
      <a:lvl7pPr marL="914400" algn="ctr" rtl="0" fontAlgn="base">
        <a:spcBef>
          <a:spcPct val="0"/>
        </a:spcBef>
        <a:spcAft>
          <a:spcPct val="0"/>
        </a:spcAft>
        <a:defRPr sz="4000">
          <a:solidFill>
            <a:srgbClr val="492D65"/>
          </a:solidFill>
          <a:latin typeface="Verdana" pitchFamily="34" charset="0"/>
        </a:defRPr>
      </a:lvl7pPr>
      <a:lvl8pPr marL="1371600" algn="ctr" rtl="0" fontAlgn="base">
        <a:spcBef>
          <a:spcPct val="0"/>
        </a:spcBef>
        <a:spcAft>
          <a:spcPct val="0"/>
        </a:spcAft>
        <a:defRPr sz="4000">
          <a:solidFill>
            <a:srgbClr val="492D65"/>
          </a:solidFill>
          <a:latin typeface="Verdana" pitchFamily="34" charset="0"/>
        </a:defRPr>
      </a:lvl8pPr>
      <a:lvl9pPr marL="1828800" algn="ctr" rtl="0" fontAlgn="base">
        <a:spcBef>
          <a:spcPct val="0"/>
        </a:spcBef>
        <a:spcAft>
          <a:spcPct val="0"/>
        </a:spcAft>
        <a:defRPr sz="4000">
          <a:solidFill>
            <a:srgbClr val="492D65"/>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bg1">
              <a:lumMod val="50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arch.pmi.org/default.aspx?q=project+chart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274638"/>
            <a:ext cx="8795320" cy="1143000"/>
          </a:xfrm>
        </p:spPr>
        <p:txBody>
          <a:bodyPr/>
          <a:lstStyle/>
          <a:p>
            <a:r>
              <a:rPr lang="en-US" dirty="0"/>
              <a:t>Project Proposal</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916832"/>
            <a:ext cx="7635017" cy="3998294"/>
          </a:xfrm>
          <a:prstGeom prst="rect">
            <a:avLst/>
          </a:prstGeom>
        </p:spPr>
      </p:pic>
    </p:spTree>
    <p:extLst>
      <p:ext uri="{BB962C8B-B14F-4D97-AF65-F5344CB8AC3E}">
        <p14:creationId xmlns:p14="http://schemas.microsoft.com/office/powerpoint/2010/main" val="297440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579296" cy="1143000"/>
          </a:xfrm>
        </p:spPr>
        <p:txBody>
          <a:bodyPr/>
          <a:lstStyle/>
          <a:p>
            <a:pPr lvl="0"/>
            <a:r>
              <a:rPr lang="en-US" dirty="0"/>
              <a:t>5. </a:t>
            </a:r>
            <a:r>
              <a:rPr lang="en-US" altLang="en-US" dirty="0"/>
              <a:t>Is this project aligned with corporate goals and strategies?</a:t>
            </a:r>
            <a:endParaRPr lang="en-US" dirty="0"/>
          </a:p>
        </p:txBody>
      </p:sp>
      <p:sp>
        <p:nvSpPr>
          <p:cNvPr id="3" name="Content Placeholder 2"/>
          <p:cNvSpPr>
            <a:spLocks noGrp="1"/>
          </p:cNvSpPr>
          <p:nvPr>
            <p:ph idx="1"/>
          </p:nvPr>
        </p:nvSpPr>
        <p:spPr/>
        <p:txBody>
          <a:bodyPr/>
          <a:lstStyle/>
          <a:p>
            <a:pPr marL="0" lvl="0" indent="0">
              <a:spcBef>
                <a:spcPct val="0"/>
              </a:spcBef>
              <a:buNone/>
            </a:pPr>
            <a:r>
              <a:rPr lang="en-US" altLang="en-US" sz="2400" dirty="0">
                <a:solidFill>
                  <a:srgbClr val="39444D"/>
                </a:solidFill>
                <a:latin typeface="Trebuchet MS" panose="020B0603020202020204" pitchFamily="34" charset="0"/>
              </a:rPr>
              <a:t>The proposed project should be evaluated against the overall strategies of the corporation to ensure that it is properly aligned with its strategic goals. Business strategies may include any one of the following:</a:t>
            </a:r>
          </a:p>
          <a:p>
            <a:pPr marL="0" lvl="0" indent="0">
              <a:spcBef>
                <a:spcPct val="0"/>
              </a:spcBef>
              <a:buNone/>
            </a:pPr>
            <a:endParaRPr lang="en-US" altLang="en-US" sz="2400" dirty="0">
              <a:solidFill>
                <a:schemeClr val="tx1"/>
              </a:solidFill>
            </a:endParaRPr>
          </a:p>
          <a:p>
            <a:pPr>
              <a:spcBef>
                <a:spcPct val="0"/>
              </a:spcBef>
            </a:pPr>
            <a:r>
              <a:rPr lang="en-US" altLang="en-US" sz="2400" b="1" i="1" dirty="0">
                <a:solidFill>
                  <a:srgbClr val="39444D"/>
                </a:solidFill>
                <a:latin typeface="Trebuchet MS" panose="020B0603020202020204" pitchFamily="34" charset="0"/>
              </a:rPr>
              <a:t>Delayed Revenue Generation.</a:t>
            </a:r>
            <a:r>
              <a:rPr lang="en-US" altLang="en-US" sz="2400" dirty="0">
                <a:solidFill>
                  <a:srgbClr val="39444D"/>
                </a:solidFill>
                <a:latin typeface="Trebuchet MS" panose="020B0603020202020204" pitchFamily="34" charset="0"/>
              </a:rPr>
              <a:t> Defer immediate return on investment in favor of generating revenue from long-term product operations and support.</a:t>
            </a:r>
          </a:p>
          <a:p>
            <a:pPr>
              <a:spcBef>
                <a:spcPct val="0"/>
              </a:spcBef>
            </a:pPr>
            <a:endParaRPr lang="en-US" altLang="en-US" sz="2400" dirty="0">
              <a:solidFill>
                <a:srgbClr val="39444D"/>
              </a:solidFill>
              <a:latin typeface="Trebuchet MS" panose="020B0603020202020204" pitchFamily="34" charset="0"/>
            </a:endParaRPr>
          </a:p>
          <a:p>
            <a:pPr>
              <a:spcBef>
                <a:spcPct val="0"/>
              </a:spcBef>
            </a:pPr>
            <a:r>
              <a:rPr lang="en-US" altLang="en-US" sz="2400" b="1" i="1" dirty="0">
                <a:solidFill>
                  <a:srgbClr val="39444D"/>
                </a:solidFill>
                <a:latin typeface="Trebuchet MS" panose="020B0603020202020204" pitchFamily="34" charset="0"/>
              </a:rPr>
              <a:t>Market Penetration.</a:t>
            </a:r>
            <a:r>
              <a:rPr lang="en-US" altLang="en-US" sz="2400" dirty="0">
                <a:solidFill>
                  <a:srgbClr val="39444D"/>
                </a:solidFill>
                <a:latin typeface="Trebuchet MS" panose="020B0603020202020204" pitchFamily="34" charset="0"/>
              </a:rPr>
              <a:t> Saturate market at near cost value to become the dominant leader.</a:t>
            </a:r>
          </a:p>
          <a:p>
            <a:endParaRPr lang="en-US" dirty="0"/>
          </a:p>
        </p:txBody>
      </p:sp>
    </p:spTree>
    <p:extLst>
      <p:ext uri="{BB962C8B-B14F-4D97-AF65-F5344CB8AC3E}">
        <p14:creationId xmlns:p14="http://schemas.microsoft.com/office/powerpoint/2010/main" val="89479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t>
            </a:r>
            <a:r>
              <a:rPr lang="en-US" altLang="en-US" dirty="0"/>
              <a:t>What is the overall scope of work required for this project?</a:t>
            </a:r>
            <a:endParaRPr lang="en-US" dirty="0"/>
          </a:p>
        </p:txBody>
      </p:sp>
      <p:sp>
        <p:nvSpPr>
          <p:cNvPr id="3" name="Content Placeholder 2"/>
          <p:cNvSpPr>
            <a:spLocks noGrp="1"/>
          </p:cNvSpPr>
          <p:nvPr>
            <p:ph idx="1"/>
          </p:nvPr>
        </p:nvSpPr>
        <p:spPr>
          <a:xfrm>
            <a:off x="457200" y="1772816"/>
            <a:ext cx="4474840" cy="4824536"/>
          </a:xfrm>
        </p:spPr>
        <p:txBody>
          <a:bodyPr/>
          <a:lstStyle/>
          <a:p>
            <a:pPr marL="0" lvl="0" indent="0">
              <a:spcBef>
                <a:spcPct val="0"/>
              </a:spcBef>
              <a:buNone/>
            </a:pPr>
            <a:r>
              <a:rPr lang="en-US" altLang="en-US" sz="2400" dirty="0">
                <a:solidFill>
                  <a:srgbClr val="39444D"/>
                </a:solidFill>
                <a:latin typeface="Trebuchet MS" panose="020B0603020202020204" pitchFamily="34" charset="0"/>
              </a:rPr>
              <a:t>Provide a top-level description of the overall scope of the project. At this point, not enough information is typically available to describe scope in detail. This will take place during the initial planning stage of the project. However, the general description of the project’s scope should be sufficient for making rough estimates of the project’s schedule and costs.</a:t>
            </a:r>
          </a:p>
          <a:p>
            <a:pPr marL="0" lvl="0" indent="0">
              <a:spcBef>
                <a:spcPct val="0"/>
              </a:spcBef>
              <a:buNone/>
            </a:pPr>
            <a:endParaRPr lang="en-US" altLang="en-US" sz="2000" dirty="0">
              <a:solidFill>
                <a:schemeClr val="tx1"/>
              </a:solidFill>
            </a:endParaRPr>
          </a:p>
          <a:p>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2769" y="1988840"/>
            <a:ext cx="3703687" cy="3782210"/>
          </a:xfrm>
          <a:prstGeom prst="rect">
            <a:avLst/>
          </a:prstGeom>
        </p:spPr>
      </p:pic>
    </p:spTree>
    <p:extLst>
      <p:ext uri="{BB962C8B-B14F-4D97-AF65-F5344CB8AC3E}">
        <p14:creationId xmlns:p14="http://schemas.microsoft.com/office/powerpoint/2010/main" val="2594435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7. </a:t>
            </a:r>
            <a:r>
              <a:rPr lang="en-US" altLang="en-US" dirty="0"/>
              <a:t>What obstacles and risks will this project face?</a:t>
            </a:r>
            <a:endParaRPr lang="en-US" dirty="0"/>
          </a:p>
        </p:txBody>
      </p:sp>
      <p:sp>
        <p:nvSpPr>
          <p:cNvPr id="3" name="Content Placeholder 2"/>
          <p:cNvSpPr>
            <a:spLocks noGrp="1"/>
          </p:cNvSpPr>
          <p:nvPr>
            <p:ph idx="1"/>
          </p:nvPr>
        </p:nvSpPr>
        <p:spPr>
          <a:xfrm>
            <a:off x="179512" y="1600201"/>
            <a:ext cx="8507288" cy="1900808"/>
          </a:xfrm>
        </p:spPr>
        <p:txBody>
          <a:bodyPr/>
          <a:lstStyle/>
          <a:p>
            <a:pPr marL="0" lvl="0" indent="0">
              <a:spcBef>
                <a:spcPct val="0"/>
              </a:spcBef>
              <a:buNone/>
            </a:pPr>
            <a:r>
              <a:rPr lang="en-US" altLang="en-US" sz="1600" dirty="0">
                <a:solidFill>
                  <a:srgbClr val="39444D"/>
                </a:solidFill>
              </a:rPr>
              <a:t>Any identifiable obstacles and risks (threats) that might prevent the successful attainment of the project goals must be considered. Each risk must be analyzed, quantified, and prioritized as much as possible with the information available at this stage of a new project.</a:t>
            </a:r>
          </a:p>
          <a:p>
            <a:pPr marL="0" lvl="0" indent="0">
              <a:spcBef>
                <a:spcPct val="0"/>
              </a:spcBef>
              <a:buNone/>
            </a:pPr>
            <a:endParaRPr lang="en-US" altLang="en-US" sz="1600" dirty="0">
              <a:solidFill>
                <a:schemeClr val="tx1"/>
              </a:solidFill>
            </a:endParaRPr>
          </a:p>
          <a:p>
            <a:pPr marL="0" lvl="0" indent="0">
              <a:spcBef>
                <a:spcPct val="0"/>
              </a:spcBef>
              <a:buNone/>
            </a:pPr>
            <a:r>
              <a:rPr lang="en-US" altLang="en-US" sz="1600" dirty="0">
                <a:solidFill>
                  <a:srgbClr val="39444D"/>
                </a:solidFill>
              </a:rPr>
              <a:t>Risk responses, including mitigations, risk sharing, risk avoidance, and risk tolerances should be described in this portion of the project proposal.</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744" y="3391190"/>
            <a:ext cx="7016824" cy="3466810"/>
          </a:xfrm>
          <a:prstGeom prst="rect">
            <a:avLst/>
          </a:prstGeom>
        </p:spPr>
      </p:pic>
    </p:spTree>
    <p:extLst>
      <p:ext uri="{BB962C8B-B14F-4D97-AF65-F5344CB8AC3E}">
        <p14:creationId xmlns:p14="http://schemas.microsoft.com/office/powerpoint/2010/main" val="1647909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risk tools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417638"/>
            <a:ext cx="8229600" cy="333433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7628" y="2937461"/>
            <a:ext cx="5905500" cy="3629025"/>
          </a:xfrm>
          <a:prstGeom prst="rect">
            <a:avLst/>
          </a:prstGeom>
        </p:spPr>
      </p:pic>
    </p:spTree>
    <p:extLst>
      <p:ext uri="{BB962C8B-B14F-4D97-AF65-F5344CB8AC3E}">
        <p14:creationId xmlns:p14="http://schemas.microsoft.com/office/powerpoint/2010/main" val="2395708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a:t>
            </a:r>
            <a:r>
              <a:rPr lang="en-US" altLang="en-US" dirty="0"/>
              <a:t>How long will this project take (schedule)?</a:t>
            </a:r>
            <a:endParaRPr lang="en-US" dirty="0"/>
          </a:p>
        </p:txBody>
      </p:sp>
      <p:sp>
        <p:nvSpPr>
          <p:cNvPr id="3" name="Content Placeholder 2"/>
          <p:cNvSpPr>
            <a:spLocks noGrp="1"/>
          </p:cNvSpPr>
          <p:nvPr>
            <p:ph idx="1"/>
          </p:nvPr>
        </p:nvSpPr>
        <p:spPr>
          <a:xfrm>
            <a:off x="5292080" y="1600200"/>
            <a:ext cx="3394720" cy="4525963"/>
          </a:xfrm>
        </p:spPr>
        <p:txBody>
          <a:bodyPr/>
          <a:lstStyle/>
          <a:p>
            <a:pPr marL="0" lvl="0" indent="0">
              <a:spcBef>
                <a:spcPct val="0"/>
              </a:spcBef>
              <a:buNone/>
            </a:pPr>
            <a:endParaRPr lang="en-US" altLang="en-US" sz="1200" dirty="0">
              <a:solidFill>
                <a:schemeClr val="tx1"/>
              </a:solidFill>
            </a:endParaRPr>
          </a:p>
          <a:p>
            <a:pPr marL="0" lvl="0" indent="0">
              <a:spcBef>
                <a:spcPct val="0"/>
              </a:spcBef>
              <a:buNone/>
            </a:pPr>
            <a:r>
              <a:rPr lang="en-US" altLang="en-US" sz="1800" dirty="0">
                <a:solidFill>
                  <a:srgbClr val="39444D"/>
                </a:solidFill>
              </a:rPr>
              <a:t>Once a general product concept is established, and its requirements are proposed, an estimate of the project’s duration is to be made. Since most information at this stage is very general, only a top-level schedule duration estimate can be made, and it is usually given as a range estimate, such as “the schedule duration is estimated to be between 19 to 26 months.”</a:t>
            </a:r>
            <a:endParaRPr lang="en-US" altLang="en-US" sz="1800" dirty="0">
              <a:solidFill>
                <a:schemeClr val="tx1"/>
              </a:solidFill>
            </a:endParaRPr>
          </a:p>
          <a:p>
            <a:pPr marL="0" lvl="0" indent="0">
              <a:spcBef>
                <a:spcPct val="0"/>
              </a:spcBef>
              <a:buNone/>
            </a:pPr>
            <a:r>
              <a:rPr lang="en-US" altLang="en-US" sz="1200" dirty="0">
                <a:solidFill>
                  <a:srgbClr val="39444D"/>
                </a:solidFill>
                <a:latin typeface="Trebuchet MS" panose="020B0603020202020204" pitchFamily="34" charset="0"/>
              </a:rPr>
              <a:t>  </a:t>
            </a:r>
            <a:endParaRPr lang="en-US" altLang="en-US" sz="1200" dirty="0">
              <a:solidFill>
                <a:schemeClr val="tx1"/>
              </a:solidFill>
            </a:endParaRPr>
          </a:p>
          <a:p>
            <a:pPr marL="0" indent="0">
              <a:buNone/>
            </a:pPr>
            <a:endParaRPr lang="en-US"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637" y="1916832"/>
            <a:ext cx="4499984" cy="2483757"/>
          </a:xfrm>
          <a:prstGeom prst="rect">
            <a:avLst/>
          </a:prstGeom>
        </p:spPr>
      </p:pic>
    </p:spTree>
    <p:extLst>
      <p:ext uri="{BB962C8B-B14F-4D97-AF65-F5344CB8AC3E}">
        <p14:creationId xmlns:p14="http://schemas.microsoft.com/office/powerpoint/2010/main" val="2768080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9. </a:t>
            </a:r>
            <a:r>
              <a:rPr lang="en-US" altLang="en-US" dirty="0"/>
              <a:t>How much will this project cost?</a:t>
            </a:r>
            <a:endParaRPr lang="en-US" dirty="0"/>
          </a:p>
        </p:txBody>
      </p:sp>
      <p:sp>
        <p:nvSpPr>
          <p:cNvPr id="3" name="Content Placeholder 2"/>
          <p:cNvSpPr>
            <a:spLocks noGrp="1"/>
          </p:cNvSpPr>
          <p:nvPr>
            <p:ph idx="1"/>
          </p:nvPr>
        </p:nvSpPr>
        <p:spPr>
          <a:xfrm>
            <a:off x="4160515" y="1628800"/>
            <a:ext cx="4546848" cy="4525963"/>
          </a:xfrm>
        </p:spPr>
        <p:txBody>
          <a:bodyPr/>
          <a:lstStyle/>
          <a:p>
            <a:pPr marL="0" lvl="0" indent="0">
              <a:spcBef>
                <a:spcPct val="0"/>
              </a:spcBef>
              <a:buNone/>
            </a:pPr>
            <a:r>
              <a:rPr lang="en-US" altLang="en-US" sz="1800" dirty="0">
                <a:solidFill>
                  <a:srgbClr val="39444D"/>
                </a:solidFill>
              </a:rPr>
              <a:t>Order of magnitude cost estimates are also made as part of the project proposal, and like the schedule estimate, are usually given as a range, such as, “the cost is estimated to be between $2.1 to $2.6 Million.” Cash flow tables, projected return-on investment, and funding requirements are also considered in this step.</a:t>
            </a:r>
          </a:p>
          <a:p>
            <a:pPr marL="0" lvl="0" indent="0">
              <a:spcBef>
                <a:spcPct val="0"/>
              </a:spcBef>
              <a:buNone/>
            </a:pPr>
            <a:endParaRPr lang="en-US" altLang="en-US" sz="1800" dirty="0">
              <a:solidFill>
                <a:srgbClr val="39444D"/>
              </a:solidFill>
            </a:endParaRPr>
          </a:p>
          <a:p>
            <a:pPr marL="0" indent="0">
              <a:spcBef>
                <a:spcPct val="0"/>
              </a:spcBef>
              <a:buNone/>
            </a:pPr>
            <a:r>
              <a:rPr lang="en-US" altLang="en-US" sz="1800" dirty="0">
                <a:solidFill>
                  <a:srgbClr val="39444D"/>
                </a:solidFill>
              </a:rPr>
              <a:t>Projected ROI depends on the market size, the estimated market share to be gained, and the cost per unit. </a:t>
            </a:r>
            <a:endParaRPr lang="en-US" altLang="en-US" sz="4000" dirty="0">
              <a:solidFill>
                <a:schemeClr val="tx1"/>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770360"/>
            <a:ext cx="3175000" cy="3098800"/>
          </a:xfrm>
          <a:prstGeom prst="rect">
            <a:avLst/>
          </a:prstGeom>
        </p:spPr>
      </p:pic>
    </p:spTree>
    <p:extLst>
      <p:ext uri="{BB962C8B-B14F-4D97-AF65-F5344CB8AC3E}">
        <p14:creationId xmlns:p14="http://schemas.microsoft.com/office/powerpoint/2010/main" val="1048282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a:t>
            </a:r>
            <a:r>
              <a:rPr lang="en-US" altLang="en-US" dirty="0"/>
              <a:t>What resources will be required by this project?</a:t>
            </a:r>
            <a:endParaRPr lang="en-US" dirty="0"/>
          </a:p>
        </p:txBody>
      </p:sp>
      <p:sp>
        <p:nvSpPr>
          <p:cNvPr id="3" name="Content Placeholder 2"/>
          <p:cNvSpPr>
            <a:spLocks noGrp="1"/>
          </p:cNvSpPr>
          <p:nvPr>
            <p:ph idx="1"/>
          </p:nvPr>
        </p:nvSpPr>
        <p:spPr>
          <a:xfrm>
            <a:off x="107504" y="1600200"/>
            <a:ext cx="8579296" cy="4525963"/>
          </a:xfrm>
        </p:spPr>
        <p:txBody>
          <a:bodyPr/>
          <a:lstStyle/>
          <a:p>
            <a:pPr marL="0" lvl="0" indent="0">
              <a:spcBef>
                <a:spcPct val="0"/>
              </a:spcBef>
              <a:buNone/>
            </a:pPr>
            <a:r>
              <a:rPr lang="en-US" altLang="en-US" sz="2400" dirty="0">
                <a:solidFill>
                  <a:srgbClr val="39444D"/>
                </a:solidFill>
                <a:latin typeface="Trebuchet MS" panose="020B0603020202020204" pitchFamily="34" charset="0"/>
              </a:rPr>
              <a:t>Before a project can be authorized it is vital that a corporation consider the resources needed to support it. Resources include needed personnel, equipment, facilities, processes, and funding. Should insufficient resources be available it may be necessary to either outsource portions of the project, or reduce its scope to fall within available resources.</a:t>
            </a:r>
            <a:endParaRPr lang="en-US" altLang="en-US" sz="2400" dirty="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3863156"/>
            <a:ext cx="4724400" cy="2886075"/>
          </a:xfrm>
          <a:prstGeom prst="rect">
            <a:avLst/>
          </a:prstGeom>
        </p:spPr>
      </p:pic>
    </p:spTree>
    <p:extLst>
      <p:ext uri="{BB962C8B-B14F-4D97-AF65-F5344CB8AC3E}">
        <p14:creationId xmlns:p14="http://schemas.microsoft.com/office/powerpoint/2010/main" val="434008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charter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5668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Project Charter</a:t>
            </a:r>
          </a:p>
        </p:txBody>
      </p:sp>
      <p:sp>
        <p:nvSpPr>
          <p:cNvPr id="3" name="Content Placeholder 2"/>
          <p:cNvSpPr>
            <a:spLocks noGrp="1"/>
          </p:cNvSpPr>
          <p:nvPr>
            <p:ph idx="1"/>
          </p:nvPr>
        </p:nvSpPr>
        <p:spPr/>
        <p:txBody>
          <a:bodyPr/>
          <a:lstStyle/>
          <a:p>
            <a:r>
              <a:rPr lang="en-US" sz="2400" dirty="0"/>
              <a:t>Reasons for undertaking the project</a:t>
            </a:r>
          </a:p>
          <a:p>
            <a:r>
              <a:rPr lang="en-US" sz="2400" dirty="0"/>
              <a:t>Objectives and constraints of the project</a:t>
            </a:r>
          </a:p>
          <a:p>
            <a:r>
              <a:rPr lang="en-US" sz="2400" dirty="0"/>
              <a:t>Directions concerning the solution</a:t>
            </a:r>
          </a:p>
          <a:p>
            <a:r>
              <a:rPr lang="en-US" sz="2400" dirty="0"/>
              <a:t>Identities of the main stakeholders</a:t>
            </a:r>
          </a:p>
          <a:p>
            <a:r>
              <a:rPr lang="en-US" sz="2400" dirty="0"/>
              <a:t>In-scope and out-of-scope items</a:t>
            </a:r>
          </a:p>
          <a:p>
            <a:r>
              <a:rPr lang="en-US" sz="2400" dirty="0"/>
              <a:t>Risks identified early on (A risk plan should be part of the overall project management plan)</a:t>
            </a:r>
          </a:p>
          <a:p>
            <a:r>
              <a:rPr lang="en-US" sz="2400" dirty="0"/>
              <a:t>Target project benefits</a:t>
            </a:r>
          </a:p>
          <a:p>
            <a:r>
              <a:rPr lang="en-US" sz="2400" dirty="0"/>
              <a:t>High level budget and spending authority</a:t>
            </a:r>
          </a:p>
        </p:txBody>
      </p:sp>
    </p:spTree>
    <p:extLst>
      <p:ext uri="{BB962C8B-B14F-4D97-AF65-F5344CB8AC3E}">
        <p14:creationId xmlns:p14="http://schemas.microsoft.com/office/powerpoint/2010/main" val="1085390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the Project Charter</a:t>
            </a:r>
          </a:p>
        </p:txBody>
      </p:sp>
      <p:sp>
        <p:nvSpPr>
          <p:cNvPr id="3" name="Content Placeholder 2"/>
          <p:cNvSpPr>
            <a:spLocks noGrp="1"/>
          </p:cNvSpPr>
          <p:nvPr>
            <p:ph idx="1"/>
          </p:nvPr>
        </p:nvSpPr>
        <p:spPr/>
        <p:txBody>
          <a:bodyPr/>
          <a:lstStyle/>
          <a:p>
            <a:pPr>
              <a:buFont typeface="+mj-lt"/>
              <a:buAutoNum type="arabicPeriod"/>
            </a:pPr>
            <a:r>
              <a:rPr lang="en-US" sz="2400" dirty="0"/>
              <a:t>To </a:t>
            </a:r>
            <a:r>
              <a:rPr lang="en-US" sz="2400" b="1" dirty="0"/>
              <a:t>authorize</a:t>
            </a:r>
            <a:r>
              <a:rPr lang="en-US" sz="2400" dirty="0"/>
              <a:t> the project - using a comparable format, projects can be ranked and authorized by Return on Investment.</a:t>
            </a:r>
          </a:p>
          <a:p>
            <a:pPr>
              <a:buFont typeface="+mj-lt"/>
              <a:buAutoNum type="arabicPeriod"/>
            </a:pPr>
            <a:r>
              <a:rPr lang="en-US" sz="2400" dirty="0"/>
              <a:t>Serves as the primary </a:t>
            </a:r>
            <a:r>
              <a:rPr lang="en-US" sz="2400" b="1" dirty="0"/>
              <a:t>sales document </a:t>
            </a:r>
            <a:r>
              <a:rPr lang="en-US" sz="2400" dirty="0"/>
              <a:t>for the project - ranking stakeholders have a 1-2 page summary to distribute, present, and keep handy for fending off other project or operations runs at project resources.</a:t>
            </a:r>
          </a:p>
          <a:p>
            <a:pPr>
              <a:buFont typeface="+mj-lt"/>
              <a:buAutoNum type="arabicPeriod"/>
            </a:pPr>
            <a:r>
              <a:rPr lang="en-US" sz="2400" dirty="0"/>
              <a:t>Serves as a </a:t>
            </a:r>
            <a:r>
              <a:rPr lang="en-US" sz="2400" b="1" dirty="0"/>
              <a:t>focal point </a:t>
            </a:r>
            <a:r>
              <a:rPr lang="en-US" sz="2400" dirty="0"/>
              <a:t>throughout the project. For example, it is a baseline that can be used in team meetings and in change control meetings to assist with </a:t>
            </a:r>
            <a:r>
              <a:rPr lang="en-US" sz="2400" dirty="0">
                <a:solidFill>
                  <a:srgbClr val="FF0000"/>
                </a:solidFill>
              </a:rPr>
              <a:t>scope management</a:t>
            </a:r>
            <a:r>
              <a:rPr lang="en-US" sz="2400" dirty="0"/>
              <a:t>.</a:t>
            </a:r>
          </a:p>
          <a:p>
            <a:endParaRPr lang="en-US" dirty="0"/>
          </a:p>
        </p:txBody>
      </p:sp>
    </p:spTree>
    <p:extLst>
      <p:ext uri="{BB962C8B-B14F-4D97-AF65-F5344CB8AC3E}">
        <p14:creationId xmlns:p14="http://schemas.microsoft.com/office/powerpoint/2010/main" val="218950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of our guides</a:t>
            </a:r>
          </a:p>
        </p:txBody>
      </p:sp>
      <p:sp>
        <p:nvSpPr>
          <p:cNvPr id="3" name="Content Placeholder 2"/>
          <p:cNvSpPr>
            <a:spLocks noGrp="1"/>
          </p:cNvSpPr>
          <p:nvPr>
            <p:ph idx="1"/>
          </p:nvPr>
        </p:nvSpPr>
        <p:spPr/>
        <p:txBody>
          <a:bodyPr/>
          <a:lstStyle/>
          <a:p>
            <a:r>
              <a:rPr lang="en-US" dirty="0"/>
              <a:t>Project Management Institute (</a:t>
            </a:r>
            <a:r>
              <a:rPr lang="en-US" b="1" dirty="0"/>
              <a:t>PMI</a:t>
            </a:r>
            <a:r>
              <a:rPr lang="en-US" dirty="0"/>
              <a:t>)</a:t>
            </a:r>
          </a:p>
          <a:p>
            <a:r>
              <a:rPr lang="en-US" dirty="0"/>
              <a:t>Recognized by the Americans National Standard Institute (</a:t>
            </a:r>
            <a:r>
              <a:rPr lang="en-US" b="1" dirty="0"/>
              <a:t>ANSI</a:t>
            </a:r>
            <a:r>
              <a:rPr lang="en-US" dirty="0"/>
              <a:t>) for guidelines on project management</a:t>
            </a:r>
          </a:p>
          <a:p>
            <a:r>
              <a:rPr lang="en-US" dirty="0"/>
              <a:t>Project Management Body of Knowledge (</a:t>
            </a:r>
            <a:r>
              <a:rPr lang="en-US" b="1" i="1" dirty="0"/>
              <a:t>PMBOK)</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6213" y="3451225"/>
            <a:ext cx="2857500" cy="2857500"/>
          </a:xfrm>
          <a:prstGeom prst="rect">
            <a:avLst/>
          </a:prstGeom>
        </p:spPr>
      </p:pic>
    </p:spTree>
    <p:extLst>
      <p:ext uri="{BB962C8B-B14F-4D97-AF65-F5344CB8AC3E}">
        <p14:creationId xmlns:p14="http://schemas.microsoft.com/office/powerpoint/2010/main" val="963266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Charters</a:t>
            </a:r>
          </a:p>
        </p:txBody>
      </p:sp>
      <p:sp>
        <p:nvSpPr>
          <p:cNvPr id="3" name="Content Placeholder 2"/>
          <p:cNvSpPr>
            <a:spLocks noGrp="1"/>
          </p:cNvSpPr>
          <p:nvPr>
            <p:ph idx="1"/>
          </p:nvPr>
        </p:nvSpPr>
        <p:spPr/>
        <p:txBody>
          <a:bodyPr/>
          <a:lstStyle/>
          <a:p>
            <a:r>
              <a:rPr lang="en-US" dirty="0"/>
              <a:t>Here are some example charters from PMI</a:t>
            </a:r>
          </a:p>
          <a:p>
            <a:pPr marL="0" indent="0">
              <a:buNone/>
            </a:pPr>
            <a:r>
              <a:rPr lang="en-US" dirty="0">
                <a:hlinkClick r:id="rId2"/>
              </a:rPr>
              <a:t>http://search.pmi.org/default.aspx?q=project+charter</a:t>
            </a:r>
            <a:endParaRPr lang="en-US" dirty="0"/>
          </a:p>
        </p:txBody>
      </p:sp>
    </p:spTree>
    <p:extLst>
      <p:ext uri="{BB962C8B-B14F-4D97-AF65-F5344CB8AC3E}">
        <p14:creationId xmlns:p14="http://schemas.microsoft.com/office/powerpoint/2010/main" val="4077125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Initiation</a:t>
            </a:r>
          </a:p>
        </p:txBody>
      </p:sp>
      <p:sp>
        <p:nvSpPr>
          <p:cNvPr id="3" name="Content Placeholder 2"/>
          <p:cNvSpPr>
            <a:spLocks noGrp="1"/>
          </p:cNvSpPr>
          <p:nvPr>
            <p:ph idx="1"/>
          </p:nvPr>
        </p:nvSpPr>
        <p:spPr>
          <a:xfrm>
            <a:off x="457200" y="1600200"/>
            <a:ext cx="8686800" cy="5257800"/>
          </a:xfrm>
        </p:spPr>
        <p:txBody>
          <a:bodyPr/>
          <a:lstStyle/>
          <a:p>
            <a:pPr marL="0" indent="0" algn="ctr">
              <a:buNone/>
            </a:pPr>
            <a:r>
              <a:rPr lang="en-US" sz="2000" dirty="0">
                <a:solidFill>
                  <a:schemeClr val="accent1">
                    <a:lumMod val="50000"/>
                  </a:schemeClr>
                </a:solidFill>
              </a:rPr>
              <a:t>Project Proposal </a:t>
            </a:r>
            <a:r>
              <a:rPr lang="en-US" sz="2000" dirty="0">
                <a:solidFill>
                  <a:schemeClr val="accent1">
                    <a:lumMod val="50000"/>
                  </a:schemeClr>
                </a:solidFill>
                <a:sym typeface="Wingdings" panose="05000000000000000000" pitchFamily="2" charset="2"/>
              </a:rPr>
              <a:t> Project Initiation   Project Lifecycle</a:t>
            </a:r>
          </a:p>
          <a:p>
            <a:r>
              <a:rPr lang="en-US" sz="2400" dirty="0"/>
              <a:t>Project Proposal:  </a:t>
            </a:r>
            <a:r>
              <a:rPr lang="en-US" sz="1800" dirty="0"/>
              <a:t>A project proposal is generally made when the project is yet to be awarded to a performing organization; which also means more than one bidders can submit their proposals based on the Request for Proposal (RFP).</a:t>
            </a:r>
          </a:p>
          <a:p>
            <a:endParaRPr lang="en-US" sz="1400" dirty="0"/>
          </a:p>
          <a:p>
            <a:r>
              <a:rPr lang="en-US" sz="2400" dirty="0"/>
              <a:t>Project Charter:  </a:t>
            </a:r>
            <a:r>
              <a:rPr lang="en-US" sz="1800" dirty="0"/>
              <a:t>A project charter is a document which is more an approval by the sponsor for deployment of resources on any project, in other words, a document which is prepared once the project is awarded to a performing organization.</a:t>
            </a:r>
            <a:br>
              <a:rPr lang="en-US" sz="1400" dirty="0"/>
            </a:br>
            <a:endParaRPr lang="en-US" sz="1400" dirty="0"/>
          </a:p>
          <a:p>
            <a:pPr marL="0" indent="0">
              <a:buNone/>
            </a:pPr>
            <a:r>
              <a:rPr lang="en-US" sz="1800" dirty="0"/>
              <a:t>A project proposal sits outside the boundaries of the project management process groups and is an input (cross boundary) to the initiating process group and the creation of the project charter, which legitimizes the project and commits funds to enter the planning process group. (PMBOK)</a:t>
            </a:r>
            <a:br>
              <a:rPr lang="en-US" sz="1400" dirty="0"/>
            </a:br>
            <a:endParaRPr lang="en-US" sz="1400" dirty="0"/>
          </a:p>
        </p:txBody>
      </p:sp>
    </p:spTree>
    <p:extLst>
      <p:ext uri="{BB962C8B-B14F-4D97-AF65-F5344CB8AC3E}">
        <p14:creationId xmlns:p14="http://schemas.microsoft.com/office/powerpoint/2010/main" val="3447147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proposal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95579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Proposal</a:t>
            </a:r>
          </a:p>
        </p:txBody>
      </p:sp>
      <p:sp>
        <p:nvSpPr>
          <p:cNvPr id="3" name="Content Placeholder 2"/>
          <p:cNvSpPr>
            <a:spLocks noGrp="1"/>
          </p:cNvSpPr>
          <p:nvPr>
            <p:ph idx="1"/>
          </p:nvPr>
        </p:nvSpPr>
        <p:spPr/>
        <p:txBody>
          <a:bodyPr/>
          <a:lstStyle/>
          <a:p>
            <a:pPr marL="0" lvl="0" indent="0">
              <a:spcBef>
                <a:spcPct val="0"/>
              </a:spcBef>
              <a:buNone/>
            </a:pPr>
            <a:r>
              <a:rPr lang="en-US" altLang="en-US" sz="2000" b="1" dirty="0">
                <a:solidFill>
                  <a:srgbClr val="39444D"/>
                </a:solidFill>
                <a:latin typeface="+mj-lt"/>
              </a:rPr>
              <a:t>Purpose</a:t>
            </a:r>
            <a:endParaRPr lang="en-US" altLang="en-US" sz="2000" dirty="0">
              <a:solidFill>
                <a:schemeClr val="tx1"/>
              </a:solidFill>
              <a:latin typeface="+mj-lt"/>
            </a:endParaRPr>
          </a:p>
          <a:p>
            <a:pPr marL="0" lvl="0" indent="0">
              <a:spcBef>
                <a:spcPct val="0"/>
              </a:spcBef>
              <a:buNone/>
            </a:pPr>
            <a:r>
              <a:rPr lang="en-US" altLang="en-US" sz="2000" dirty="0">
                <a:solidFill>
                  <a:srgbClr val="39444D"/>
                </a:solidFill>
                <a:latin typeface="+mj-lt"/>
              </a:rPr>
              <a:t>The purpose of a project proposal is to determine if a proposed project is feasible, practical, and worth pursuing.</a:t>
            </a:r>
          </a:p>
          <a:p>
            <a:pPr marL="0" lvl="0" indent="0">
              <a:spcBef>
                <a:spcPct val="0"/>
              </a:spcBef>
              <a:buNone/>
            </a:pPr>
            <a:endParaRPr lang="en-US" altLang="en-US" sz="2000" dirty="0">
              <a:solidFill>
                <a:schemeClr val="tx1"/>
              </a:solidFill>
              <a:latin typeface="+mj-lt"/>
            </a:endParaRPr>
          </a:p>
          <a:p>
            <a:pPr marL="0" lvl="0" indent="0">
              <a:spcBef>
                <a:spcPct val="0"/>
              </a:spcBef>
              <a:buNone/>
            </a:pPr>
            <a:r>
              <a:rPr lang="en-US" altLang="en-US" sz="2000" b="1" dirty="0">
                <a:solidFill>
                  <a:srgbClr val="39444D"/>
                </a:solidFill>
                <a:latin typeface="+mj-lt"/>
              </a:rPr>
              <a:t>Who Writes the Proposal?</a:t>
            </a:r>
            <a:endParaRPr lang="en-US" altLang="en-US" sz="2000" dirty="0">
              <a:solidFill>
                <a:schemeClr val="tx1"/>
              </a:solidFill>
              <a:latin typeface="+mj-lt"/>
            </a:endParaRPr>
          </a:p>
          <a:p>
            <a:pPr marL="0" lvl="0" indent="0">
              <a:spcBef>
                <a:spcPct val="0"/>
              </a:spcBef>
              <a:buNone/>
            </a:pPr>
            <a:r>
              <a:rPr lang="en-US" altLang="en-US" sz="2000" dirty="0">
                <a:solidFill>
                  <a:srgbClr val="39444D"/>
                </a:solidFill>
                <a:latin typeface="+mj-lt"/>
              </a:rPr>
              <a:t>The project proposal is usually developed from discussions among key stakeholders, and is generally written by marketing personnel, a project sponsor, or a project manager.</a:t>
            </a:r>
          </a:p>
          <a:p>
            <a:pPr marL="0" lvl="0" indent="0">
              <a:spcBef>
                <a:spcPct val="0"/>
              </a:spcBef>
              <a:buNone/>
            </a:pPr>
            <a:endParaRPr lang="en-US" altLang="en-US" sz="2000" dirty="0">
              <a:solidFill>
                <a:schemeClr val="tx1"/>
              </a:solidFill>
              <a:latin typeface="+mj-lt"/>
            </a:endParaRPr>
          </a:p>
          <a:p>
            <a:pPr marL="0" lvl="0" indent="0">
              <a:spcBef>
                <a:spcPct val="0"/>
              </a:spcBef>
              <a:buNone/>
            </a:pPr>
            <a:r>
              <a:rPr lang="en-US" altLang="en-US" sz="2000" b="1" dirty="0">
                <a:solidFill>
                  <a:srgbClr val="39444D"/>
                </a:solidFill>
                <a:latin typeface="+mj-lt"/>
              </a:rPr>
              <a:t>What Should a Proposal Contain?</a:t>
            </a:r>
            <a:endParaRPr lang="en-US" altLang="en-US" sz="2000" dirty="0">
              <a:solidFill>
                <a:schemeClr val="tx1"/>
              </a:solidFill>
              <a:latin typeface="+mj-lt"/>
            </a:endParaRPr>
          </a:p>
          <a:p>
            <a:pPr marL="0" lvl="0" indent="0">
              <a:spcBef>
                <a:spcPct val="0"/>
              </a:spcBef>
              <a:buNone/>
            </a:pPr>
            <a:r>
              <a:rPr lang="en-US" altLang="en-US" sz="2000" dirty="0">
                <a:solidFill>
                  <a:srgbClr val="39444D"/>
                </a:solidFill>
                <a:latin typeface="+mj-lt"/>
              </a:rPr>
              <a:t>The project proposal should address at least the following questions, but this too depends on the corporate culture, and should be adapted accordingly.</a:t>
            </a:r>
            <a:endParaRPr lang="en-US" altLang="en-US" sz="2000" b="1" dirty="0">
              <a:solidFill>
                <a:srgbClr val="39444D"/>
              </a:solidFill>
              <a:latin typeface="+mj-lt"/>
            </a:endParaRPr>
          </a:p>
        </p:txBody>
      </p:sp>
    </p:spTree>
    <p:extLst>
      <p:ext uri="{BB962C8B-B14F-4D97-AF65-F5344CB8AC3E}">
        <p14:creationId xmlns:p14="http://schemas.microsoft.com/office/powerpoint/2010/main" val="2354613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1143000"/>
          </a:xfrm>
        </p:spPr>
        <p:txBody>
          <a:bodyPr/>
          <a:lstStyle/>
          <a:p>
            <a:pPr lvl="0"/>
            <a:r>
              <a:rPr lang="en-US" dirty="0"/>
              <a:t>1. </a:t>
            </a:r>
            <a:r>
              <a:rPr lang="en-US" altLang="en-US" dirty="0"/>
              <a:t>How will this project solve a problem or meet a need?</a:t>
            </a:r>
            <a:endParaRPr lang="en-US" dirty="0"/>
          </a:p>
        </p:txBody>
      </p:sp>
      <p:sp>
        <p:nvSpPr>
          <p:cNvPr id="3" name="Content Placeholder 2"/>
          <p:cNvSpPr>
            <a:spLocks noGrp="1"/>
          </p:cNvSpPr>
          <p:nvPr>
            <p:ph idx="1"/>
          </p:nvPr>
        </p:nvSpPr>
        <p:spPr/>
        <p:txBody>
          <a:bodyPr/>
          <a:lstStyle/>
          <a:p>
            <a:pPr marL="0" lvl="0" indent="0">
              <a:spcBef>
                <a:spcPct val="0"/>
              </a:spcBef>
              <a:buNone/>
            </a:pPr>
            <a:r>
              <a:rPr lang="en-US" altLang="en-US" sz="1600" dirty="0">
                <a:solidFill>
                  <a:srgbClr val="39444D"/>
                </a:solidFill>
              </a:rPr>
              <a:t>New product projects must be based on meeting a need or solving a problem. For commercial products marketing personnel attempt to identify needs within a market segment. </a:t>
            </a:r>
          </a:p>
          <a:p>
            <a:pPr marL="0" lvl="0" indent="0">
              <a:spcBef>
                <a:spcPct val="0"/>
              </a:spcBef>
              <a:buNone/>
            </a:pPr>
            <a:endParaRPr lang="en-US" altLang="en-US" sz="1600" dirty="0">
              <a:solidFill>
                <a:srgbClr val="39444D"/>
              </a:solidFill>
            </a:endParaRPr>
          </a:p>
          <a:p>
            <a:pPr marL="0" lvl="0" indent="0">
              <a:spcBef>
                <a:spcPct val="0"/>
              </a:spcBef>
              <a:buNone/>
            </a:pPr>
            <a:r>
              <a:rPr lang="en-US" altLang="en-US" sz="1600" dirty="0">
                <a:solidFill>
                  <a:srgbClr val="39444D"/>
                </a:solidFill>
              </a:rPr>
              <a:t>In some cases, a customer may define its needs and seek a corporation that can best meet them. Another marketing strategy is to identify a problem to be solved within a market segment. </a:t>
            </a:r>
          </a:p>
          <a:p>
            <a:pPr marL="0" lvl="0" indent="0">
              <a:spcBef>
                <a:spcPct val="0"/>
              </a:spcBef>
              <a:buNone/>
            </a:pPr>
            <a:endParaRPr lang="en-US" altLang="en-US" sz="1600" dirty="0">
              <a:solidFill>
                <a:srgbClr val="39444D"/>
              </a:solidFill>
            </a:endParaRPr>
          </a:p>
          <a:p>
            <a:pPr marL="0" lvl="0" indent="0">
              <a:spcBef>
                <a:spcPct val="0"/>
              </a:spcBef>
              <a:buNone/>
            </a:pPr>
            <a:r>
              <a:rPr lang="en-US" altLang="en-US" sz="1600" dirty="0">
                <a:solidFill>
                  <a:srgbClr val="39444D"/>
                </a:solidFill>
              </a:rPr>
              <a:t>It is this need, or opportunity, that becomes the fundamental reason for considering a new product project. This aspect of the proposal should consider the following aspects: </a:t>
            </a:r>
          </a:p>
          <a:p>
            <a:pPr>
              <a:spcBef>
                <a:spcPct val="0"/>
              </a:spcBef>
            </a:pPr>
            <a:r>
              <a:rPr lang="en-US" altLang="en-US" sz="1600" dirty="0">
                <a:solidFill>
                  <a:srgbClr val="39444D"/>
                </a:solidFill>
              </a:rPr>
              <a:t>Describe the problem to be solved or the need to be met. </a:t>
            </a:r>
          </a:p>
          <a:p>
            <a:pPr>
              <a:spcBef>
                <a:spcPct val="0"/>
              </a:spcBef>
            </a:pPr>
            <a:r>
              <a:rPr lang="en-US" altLang="en-US" sz="1600" dirty="0">
                <a:solidFill>
                  <a:srgbClr val="39444D"/>
                </a:solidFill>
              </a:rPr>
              <a:t>Describe the factual evidence that defines the problem or need. </a:t>
            </a:r>
          </a:p>
          <a:p>
            <a:pPr>
              <a:spcBef>
                <a:spcPct val="0"/>
              </a:spcBef>
            </a:pPr>
            <a:r>
              <a:rPr lang="en-US" altLang="en-US" sz="1600" dirty="0">
                <a:solidFill>
                  <a:srgbClr val="39444D"/>
                </a:solidFill>
              </a:rPr>
              <a:t>Verify the accuracy of the factual evidence, both qualitatively and quantitatively.</a:t>
            </a:r>
            <a:endParaRPr lang="en-US" altLang="en-US" sz="1600" dirty="0">
              <a:solidFill>
                <a:schemeClr val="tx1"/>
              </a:solidFill>
            </a:endParaRPr>
          </a:p>
          <a:p>
            <a:endParaRPr lang="en-US" dirty="0"/>
          </a:p>
        </p:txBody>
      </p:sp>
    </p:spTree>
    <p:extLst>
      <p:ext uri="{BB962C8B-B14F-4D97-AF65-F5344CB8AC3E}">
        <p14:creationId xmlns:p14="http://schemas.microsoft.com/office/powerpoint/2010/main" val="4097240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What is the problem?</a:t>
            </a:r>
          </a:p>
        </p:txBody>
      </p:sp>
      <p:sp>
        <p:nvSpPr>
          <p:cNvPr id="3" name="Content Placeholder 2"/>
          <p:cNvSpPr>
            <a:spLocks noGrp="1"/>
          </p:cNvSpPr>
          <p:nvPr>
            <p:ph idx="1"/>
          </p:nvPr>
        </p:nvSpPr>
        <p:spPr>
          <a:xfrm>
            <a:off x="251520" y="1600201"/>
            <a:ext cx="8435280" cy="1252736"/>
          </a:xfrm>
        </p:spPr>
        <p:txBody>
          <a:bodyPr/>
          <a:lstStyle/>
          <a:p>
            <a:pPr marL="0" lvl="0" indent="0">
              <a:spcBef>
                <a:spcPct val="0"/>
              </a:spcBef>
              <a:buNone/>
            </a:pPr>
            <a:r>
              <a:rPr lang="en-US" altLang="en-US" sz="2000" dirty="0">
                <a:solidFill>
                  <a:srgbClr val="39444D"/>
                </a:solidFill>
              </a:rPr>
              <a:t>Next, the solution to the need (or problem) is to be evaluated. How well does it meet the need? Who are the competitors, and how will the new product fit into the market window?</a:t>
            </a:r>
            <a:endParaRPr lang="en-US" altLang="en-US" sz="2000" dirty="0">
              <a:solidFill>
                <a:schemeClr val="tx1"/>
              </a:solidFill>
            </a:endParaRPr>
          </a:p>
          <a:p>
            <a:endParaRPr lang="en-US" sz="1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3212976"/>
            <a:ext cx="6869104" cy="3024336"/>
          </a:xfrm>
          <a:prstGeom prst="rect">
            <a:avLst/>
          </a:prstGeom>
        </p:spPr>
      </p:pic>
    </p:spTree>
    <p:extLst>
      <p:ext uri="{BB962C8B-B14F-4D97-AF65-F5344CB8AC3E}">
        <p14:creationId xmlns:p14="http://schemas.microsoft.com/office/powerpoint/2010/main" val="392420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What is the goal?</a:t>
            </a:r>
          </a:p>
        </p:txBody>
      </p:sp>
      <p:sp>
        <p:nvSpPr>
          <p:cNvPr id="3" name="Content Placeholder 2"/>
          <p:cNvSpPr>
            <a:spLocks noGrp="1"/>
          </p:cNvSpPr>
          <p:nvPr>
            <p:ph idx="1"/>
          </p:nvPr>
        </p:nvSpPr>
        <p:spPr>
          <a:xfrm>
            <a:off x="4860032" y="1600200"/>
            <a:ext cx="3826768" cy="4525963"/>
          </a:xfrm>
        </p:spPr>
        <p:txBody>
          <a:bodyPr/>
          <a:lstStyle/>
          <a:p>
            <a:pPr marL="0" lvl="0" indent="0">
              <a:spcBef>
                <a:spcPct val="0"/>
              </a:spcBef>
              <a:buNone/>
            </a:pPr>
            <a:r>
              <a:rPr lang="en-US" altLang="en-US" sz="2400" dirty="0">
                <a:solidFill>
                  <a:srgbClr val="39444D"/>
                </a:solidFill>
              </a:rPr>
              <a:t>In most cases, the problem solution becomes the goal of the project. Whenever possible, the goal should be:</a:t>
            </a:r>
            <a:endParaRPr lang="en-US" altLang="en-US" sz="2400" dirty="0">
              <a:solidFill>
                <a:schemeClr val="tx1"/>
              </a:solidFill>
            </a:endParaRPr>
          </a:p>
          <a:p>
            <a:pPr>
              <a:spcBef>
                <a:spcPct val="0"/>
              </a:spcBef>
            </a:pPr>
            <a:r>
              <a:rPr lang="en-US" altLang="en-US" sz="2400" dirty="0">
                <a:solidFill>
                  <a:srgbClr val="39444D"/>
                </a:solidFill>
              </a:rPr>
              <a:t>Specific</a:t>
            </a:r>
          </a:p>
          <a:p>
            <a:pPr>
              <a:spcBef>
                <a:spcPct val="0"/>
              </a:spcBef>
            </a:pPr>
            <a:r>
              <a:rPr lang="en-US" altLang="en-US" sz="2400" dirty="0">
                <a:solidFill>
                  <a:srgbClr val="39444D"/>
                </a:solidFill>
              </a:rPr>
              <a:t>Measurable</a:t>
            </a:r>
          </a:p>
          <a:p>
            <a:pPr>
              <a:spcBef>
                <a:spcPct val="0"/>
              </a:spcBef>
            </a:pPr>
            <a:r>
              <a:rPr lang="en-US" altLang="en-US" sz="2400" dirty="0">
                <a:solidFill>
                  <a:srgbClr val="39444D"/>
                </a:solidFill>
              </a:rPr>
              <a:t>Achievable</a:t>
            </a:r>
          </a:p>
          <a:p>
            <a:pPr>
              <a:spcBef>
                <a:spcPct val="0"/>
              </a:spcBef>
            </a:pPr>
            <a:r>
              <a:rPr lang="en-US" altLang="en-US" sz="2400" dirty="0">
                <a:solidFill>
                  <a:srgbClr val="39444D"/>
                </a:solidFill>
              </a:rPr>
              <a:t>Relevant to the corporate strategy</a:t>
            </a:r>
          </a:p>
          <a:p>
            <a:pPr>
              <a:spcBef>
                <a:spcPct val="0"/>
              </a:spcBef>
            </a:pPr>
            <a:r>
              <a:rPr lang="en-US" altLang="en-US" sz="2400" dirty="0">
                <a:solidFill>
                  <a:srgbClr val="39444D"/>
                </a:solidFill>
              </a:rPr>
              <a:t>Time-lined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612205"/>
            <a:ext cx="3600400" cy="4888964"/>
          </a:xfrm>
          <a:prstGeom prst="rect">
            <a:avLst/>
          </a:prstGeom>
        </p:spPr>
      </p:pic>
    </p:spTree>
    <p:extLst>
      <p:ext uri="{BB962C8B-B14F-4D97-AF65-F5344CB8AC3E}">
        <p14:creationId xmlns:p14="http://schemas.microsoft.com/office/powerpoint/2010/main" val="287011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US" altLang="en-US" dirty="0"/>
              <a:t>What are the product (or service) requirements?</a:t>
            </a:r>
            <a:r>
              <a:rPr lang="en-US" dirty="0"/>
              <a:t> </a:t>
            </a:r>
          </a:p>
        </p:txBody>
      </p:sp>
      <p:sp>
        <p:nvSpPr>
          <p:cNvPr id="3" name="Content Placeholder 2"/>
          <p:cNvSpPr>
            <a:spLocks noGrp="1"/>
          </p:cNvSpPr>
          <p:nvPr>
            <p:ph idx="1"/>
          </p:nvPr>
        </p:nvSpPr>
        <p:spPr>
          <a:xfrm>
            <a:off x="4427984" y="1600200"/>
            <a:ext cx="4464496" cy="4525963"/>
          </a:xfrm>
        </p:spPr>
        <p:txBody>
          <a:bodyPr/>
          <a:lstStyle/>
          <a:p>
            <a:pPr marL="0" lvl="0" indent="0">
              <a:spcBef>
                <a:spcPct val="0"/>
              </a:spcBef>
              <a:buNone/>
            </a:pPr>
            <a:r>
              <a:rPr lang="en-US" altLang="en-US" sz="2400" dirty="0">
                <a:solidFill>
                  <a:srgbClr val="39444D"/>
                </a:solidFill>
              </a:rPr>
              <a:t>Either marketing personnel (UX), or a customer will identify the product requirements–what the product is expected to do, and how it must perform. Requirements at this stage are embryonic and will be defined during the project planning processes. Most customers don’t know what they want until they know what you can provide.</a:t>
            </a:r>
            <a:endParaRPr lang="en-US" altLang="en-US" sz="2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785019"/>
            <a:ext cx="3478984" cy="3372173"/>
          </a:xfrm>
          <a:prstGeom prst="rect">
            <a:avLst/>
          </a:prstGeom>
        </p:spPr>
      </p:pic>
    </p:spTree>
    <p:extLst>
      <p:ext uri="{BB962C8B-B14F-4D97-AF65-F5344CB8AC3E}">
        <p14:creationId xmlns:p14="http://schemas.microsoft.com/office/powerpoint/2010/main" val="4455059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2E8C2125DCC6046A6505BD172B18F58" ma:contentTypeVersion="3" ma:contentTypeDescription="Create a new document." ma:contentTypeScope="" ma:versionID="301d94916e261b1113cc0d8bfbae76e8">
  <xsd:schema xmlns:xsd="http://www.w3.org/2001/XMLSchema" xmlns:xs="http://www.w3.org/2001/XMLSchema" xmlns:p="http://schemas.microsoft.com/office/2006/metadata/properties" xmlns:ns3="f01370fc-e1ad-4e39-a80d-64ea373b84ad" targetNamespace="http://schemas.microsoft.com/office/2006/metadata/properties" ma:root="true" ma:fieldsID="71d7b233d19962d751684f99b2844610" ns3:_="">
    <xsd:import namespace="f01370fc-e1ad-4e39-a80d-64ea373b84ad"/>
    <xsd:element name="properties">
      <xsd:complexType>
        <xsd:sequence>
          <xsd:element name="documentManagement">
            <xsd:complexType>
              <xsd:all>
                <xsd:element ref="ns3:SharedWithUsers" minOccurs="0"/>
                <xsd:element ref="ns3:SharedWithDetail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1370fc-e1ad-4e39-a80d-64ea373b84a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93D8AF-379C-4C7A-8788-6A1955A700A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F0F81EB-D83A-461B-ACD2-292E77C276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1370fc-e1ad-4e39-a80d-64ea373b84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E0D1A6-77F5-4B56-B87A-314B9D7AAC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6118</TotalTime>
  <Words>1262</Words>
  <Application>Microsoft Office PowerPoint</Application>
  <PresentationFormat>On-screen Show (4:3)</PresentationFormat>
  <Paragraphs>81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Verdana</vt:lpstr>
      <vt:lpstr>Default Design</vt:lpstr>
      <vt:lpstr>Project Proposal</vt:lpstr>
      <vt:lpstr>One of our guides</vt:lpstr>
      <vt:lpstr>Project Initiation</vt:lpstr>
      <vt:lpstr>Project proposal</vt:lpstr>
      <vt:lpstr>Project Proposal</vt:lpstr>
      <vt:lpstr>1. How will this project solve a problem or meet a need?</vt:lpstr>
      <vt:lpstr>2.  What is the problem?</vt:lpstr>
      <vt:lpstr>3.  What is the goal?</vt:lpstr>
      <vt:lpstr>4. What are the product (or service) requirements? </vt:lpstr>
      <vt:lpstr>5. Is this project aligned with corporate goals and strategies?</vt:lpstr>
      <vt:lpstr>6. What is the overall scope of work required for this project?</vt:lpstr>
      <vt:lpstr>7. What obstacles and risks will this project face?</vt:lpstr>
      <vt:lpstr>Some risk tools</vt:lpstr>
      <vt:lpstr>8. How long will this project take (schedule)?</vt:lpstr>
      <vt:lpstr>9. How much will this project cost?</vt:lpstr>
      <vt:lpstr>10. What resources will be required by this project?</vt:lpstr>
      <vt:lpstr>Project charter</vt:lpstr>
      <vt:lpstr>Purpose of the Project Charter</vt:lpstr>
      <vt:lpstr>Uses of the Project Charter</vt:lpstr>
      <vt:lpstr>Example Charters</vt:lpstr>
    </vt:vector>
  </TitlesOfParts>
  <Company>Open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Rien Sach</dc:creator>
  <cp:lastModifiedBy>Sarah Walczynski</cp:lastModifiedBy>
  <cp:revision>126</cp:revision>
  <dcterms:created xsi:type="dcterms:W3CDTF">2011-05-04T11:22:51Z</dcterms:created>
  <dcterms:modified xsi:type="dcterms:W3CDTF">2021-01-19T16:52:37Z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0x01010062E8C2125DCC6046A6505BD172B18F58</vt:lpwstr>
  </property>
</Properties>
</file>