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media/image47.jpg" ContentType="image/png"/>
  <Override PartName="/ppt/tags/tag31.xml" ContentType="application/vnd.openxmlformats-officedocument.presentationml.tags+xml"/>
  <Override PartName="/ppt/tags/tag32.xml" ContentType="application/vnd.openxmlformats-officedocument.presentationml.tags+xml"/>
  <Override PartName="/ppt/media/image49.jpg" ContentType="image/png"/>
  <Override PartName="/ppt/tags/tag33.xml" ContentType="application/vnd.openxmlformats-officedocument.presentationml.tags+xml"/>
  <Override PartName="/ppt/media/image50.jpg" ContentType="image/png"/>
  <Override PartName="/ppt/tags/tag34.xml" ContentType="application/vnd.openxmlformats-officedocument.presentationml.tags+xml"/>
  <Override PartName="/ppt/media/image53.jpg" ContentType="image/png"/>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325" r:id="rId4"/>
    <p:sldId id="288" r:id="rId5"/>
    <p:sldId id="289" r:id="rId6"/>
    <p:sldId id="290" r:id="rId7"/>
    <p:sldId id="291" r:id="rId8"/>
    <p:sldId id="292" r:id="rId9"/>
    <p:sldId id="326" r:id="rId10"/>
    <p:sldId id="287" r:id="rId11"/>
    <p:sldId id="357" r:id="rId12"/>
    <p:sldId id="358" r:id="rId13"/>
    <p:sldId id="293" r:id="rId14"/>
    <p:sldId id="294" r:id="rId15"/>
    <p:sldId id="297" r:id="rId16"/>
    <p:sldId id="295" r:id="rId17"/>
    <p:sldId id="296" r:id="rId18"/>
    <p:sldId id="333" r:id="rId19"/>
    <p:sldId id="298" r:id="rId20"/>
    <p:sldId id="334" r:id="rId21"/>
    <p:sldId id="299" r:id="rId22"/>
    <p:sldId id="336" r:id="rId23"/>
    <p:sldId id="300" r:id="rId24"/>
    <p:sldId id="301" r:id="rId25"/>
    <p:sldId id="302" r:id="rId26"/>
    <p:sldId id="337" r:id="rId27"/>
    <p:sldId id="338" r:id="rId28"/>
    <p:sldId id="335" r:id="rId29"/>
    <p:sldId id="340" r:id="rId30"/>
    <p:sldId id="341" r:id="rId31"/>
    <p:sldId id="304" r:id="rId32"/>
    <p:sldId id="342" r:id="rId33"/>
    <p:sldId id="305" r:id="rId34"/>
    <p:sldId id="306" r:id="rId35"/>
    <p:sldId id="307" r:id="rId36"/>
    <p:sldId id="308" r:id="rId37"/>
    <p:sldId id="309" r:id="rId38"/>
    <p:sldId id="343" r:id="rId39"/>
    <p:sldId id="344" r:id="rId40"/>
    <p:sldId id="345" r:id="rId41"/>
    <p:sldId id="310" r:id="rId42"/>
    <p:sldId id="311" r:id="rId43"/>
    <p:sldId id="312" r:id="rId44"/>
    <p:sldId id="313" r:id="rId45"/>
    <p:sldId id="314" r:id="rId46"/>
    <p:sldId id="346" r:id="rId47"/>
    <p:sldId id="315" r:id="rId48"/>
    <p:sldId id="359" r:id="rId49"/>
    <p:sldId id="360" r:id="rId50"/>
    <p:sldId id="317" r:id="rId51"/>
    <p:sldId id="318" r:id="rId52"/>
    <p:sldId id="319" r:id="rId53"/>
    <p:sldId id="331" r:id="rId54"/>
    <p:sldId id="332" r:id="rId55"/>
    <p:sldId id="320" r:id="rId56"/>
    <p:sldId id="347" r:id="rId57"/>
    <p:sldId id="321" r:id="rId58"/>
    <p:sldId id="322" r:id="rId59"/>
    <p:sldId id="323" r:id="rId60"/>
    <p:sldId id="348" r:id="rId61"/>
    <p:sldId id="350" r:id="rId62"/>
    <p:sldId id="351" r:id="rId63"/>
    <p:sldId id="352" r:id="rId64"/>
    <p:sldId id="353" r:id="rId65"/>
    <p:sldId id="354" r:id="rId66"/>
    <p:sldId id="355" r:id="rId67"/>
    <p:sldId id="32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AB4A8-890A-493D-9100-5BE1A50B8F65}" v="2" dt="2021-01-19T15:54:31.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77"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Walczynski" userId="87c022c3dc763e1d" providerId="LiveId" clId="{32EB5A84-9F9F-4739-BE13-91990387F79B}"/>
    <pc:docChg chg="delSld modSld">
      <pc:chgData name="Sarah Walczynski" userId="87c022c3dc763e1d" providerId="LiveId" clId="{32EB5A84-9F9F-4739-BE13-91990387F79B}" dt="2021-01-19T15:54:47.474" v="4" actId="2696"/>
      <pc:docMkLst>
        <pc:docMk/>
      </pc:docMkLst>
      <pc:sldChg chg="addSp delSp">
        <pc:chgData name="Sarah Walczynski" userId="87c022c3dc763e1d" providerId="LiveId" clId="{32EB5A84-9F9F-4739-BE13-91990387F79B}" dt="2021-01-19T15:54:31.021" v="1"/>
        <pc:sldMkLst>
          <pc:docMk/>
          <pc:sldMk cId="1899713329" sldId="256"/>
        </pc:sldMkLst>
        <pc:picChg chg="add del">
          <ac:chgData name="Sarah Walczynski" userId="87c022c3dc763e1d" providerId="LiveId" clId="{32EB5A84-9F9F-4739-BE13-91990387F79B}" dt="2021-01-19T15:54:31.021" v="1"/>
          <ac:picMkLst>
            <pc:docMk/>
            <pc:sldMk cId="1899713329" sldId="256"/>
            <ac:picMk id="4" creationId="{CC2E3E4F-3139-451B-B35D-9BAE4CC3092E}"/>
          </ac:picMkLst>
        </pc:picChg>
        <pc:picChg chg="add del">
          <ac:chgData name="Sarah Walczynski" userId="87c022c3dc763e1d" providerId="LiveId" clId="{32EB5A84-9F9F-4739-BE13-91990387F79B}" dt="2021-01-19T15:54:31.021" v="1"/>
          <ac:picMkLst>
            <pc:docMk/>
            <pc:sldMk cId="1899713329" sldId="256"/>
            <ac:picMk id="5" creationId="{C3A544F5-A2A4-49A6-93A4-E50625732D34}"/>
          </ac:picMkLst>
        </pc:picChg>
      </pc:sldChg>
      <pc:sldChg chg="del">
        <pc:chgData name="Sarah Walczynski" userId="87c022c3dc763e1d" providerId="LiveId" clId="{32EB5A84-9F9F-4739-BE13-91990387F79B}" dt="2021-01-19T15:54:33.375" v="2" actId="2696"/>
        <pc:sldMkLst>
          <pc:docMk/>
          <pc:sldMk cId="2714362224" sldId="286"/>
        </pc:sldMkLst>
      </pc:sldChg>
      <pc:sldChg chg="del">
        <pc:chgData name="Sarah Walczynski" userId="87c022c3dc763e1d" providerId="LiveId" clId="{32EB5A84-9F9F-4739-BE13-91990387F79B}" dt="2021-01-19T15:54:47.457" v="3" actId="2696"/>
        <pc:sldMkLst>
          <pc:docMk/>
          <pc:sldMk cId="3789983225" sldId="349"/>
        </pc:sldMkLst>
      </pc:sldChg>
      <pc:sldChg chg="del">
        <pc:chgData name="Sarah Walczynski" userId="87c022c3dc763e1d" providerId="LiveId" clId="{32EB5A84-9F9F-4739-BE13-91990387F79B}" dt="2021-01-19T15:54:47.474" v="4" actId="2696"/>
        <pc:sldMkLst>
          <pc:docMk/>
          <pc:sldMk cId="615484918" sldId="356"/>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9C58ED-6342-400F-AC1C-B70B94FF1BAA}" type="datetimeFigureOut">
              <a:rPr lang="en-US" smtClean="0"/>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1BF9AF-16ED-4207-BEB7-021CC7A333A4}" type="slidenum">
              <a:rPr lang="en-US" smtClean="0"/>
              <a:t>‹#›</a:t>
            </a:fld>
            <a:endParaRPr lang="en-US"/>
          </a:p>
        </p:txBody>
      </p:sp>
    </p:spTree>
    <p:extLst>
      <p:ext uri="{BB962C8B-B14F-4D97-AF65-F5344CB8AC3E}">
        <p14:creationId xmlns:p14="http://schemas.microsoft.com/office/powerpoint/2010/main" val="271677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083C76E-4263-4D28-B8BD-10FBA37012BF}" type="slidenum">
              <a:rPr lang="en-GB" sz="1200"/>
              <a:pPr eaLnBrk="1" hangingPunct="1"/>
              <a:t>4</a:t>
            </a:fld>
            <a:endParaRPr lang="en-GB" sz="1200"/>
          </a:p>
        </p:txBody>
      </p:sp>
      <p:sp>
        <p:nvSpPr>
          <p:cNvPr id="245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fld id="{A36F5F4B-3935-4129-A14A-56B57FCFA0E4}" type="slidenum">
              <a:rPr lang="en-US" sz="1200">
                <a:latin typeface="Times" charset="0"/>
              </a:rPr>
              <a:pPr algn="r"/>
              <a:t>4</a:t>
            </a:fld>
            <a:endParaRPr lang="en-US" sz="1200">
              <a:latin typeface="Times"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96048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CC8B8C43-7052-456B-8783-FA1F640C2063}" type="slidenum">
              <a:rPr lang="en-GB" sz="1200"/>
              <a:pPr eaLnBrk="1" hangingPunct="1"/>
              <a:t>5</a:t>
            </a:fld>
            <a:endParaRPr lang="en-GB" sz="1200"/>
          </a:p>
        </p:txBody>
      </p:sp>
      <p:sp>
        <p:nvSpPr>
          <p:cNvPr id="266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fld id="{B058863B-8318-43C0-8037-7F9579E99A27}" type="slidenum">
              <a:rPr lang="en-US" sz="1200">
                <a:latin typeface="Times" charset="0"/>
              </a:rPr>
              <a:pPr algn="r"/>
              <a:t>5</a:t>
            </a:fld>
            <a:endParaRPr lang="en-US" sz="1200">
              <a:latin typeface="Times"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5855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DD96C5-0277-4A27-BDA2-56EFF93B3A8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11658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DD96C5-0277-4A27-BDA2-56EFF93B3A8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328524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DD96C5-0277-4A27-BDA2-56EFF93B3A8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75397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DD96C5-0277-4A27-BDA2-56EFF93B3A8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262319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DD96C5-0277-4A27-BDA2-56EFF93B3A8B}"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170157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DD96C5-0277-4A27-BDA2-56EFF93B3A8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177543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DD96C5-0277-4A27-BDA2-56EFF93B3A8B}"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229437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DD96C5-0277-4A27-BDA2-56EFF93B3A8B}"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32545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D96C5-0277-4A27-BDA2-56EFF93B3A8B}"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266931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DD96C5-0277-4A27-BDA2-56EFF93B3A8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34114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DD96C5-0277-4A27-BDA2-56EFF93B3A8B}"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847BA-A27F-4088-9C0C-9CF4E5C0A5E2}" type="slidenum">
              <a:rPr lang="en-US" smtClean="0"/>
              <a:t>‹#›</a:t>
            </a:fld>
            <a:endParaRPr lang="en-US"/>
          </a:p>
        </p:txBody>
      </p:sp>
    </p:spTree>
    <p:extLst>
      <p:ext uri="{BB962C8B-B14F-4D97-AF65-F5344CB8AC3E}">
        <p14:creationId xmlns:p14="http://schemas.microsoft.com/office/powerpoint/2010/main" val="304819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D96C5-0277-4A27-BDA2-56EFF93B3A8B}" type="datetimeFigureOut">
              <a:rPr lang="en-US" smtClean="0"/>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847BA-A27F-4088-9C0C-9CF4E5C0A5E2}" type="slidenum">
              <a:rPr lang="en-US" smtClean="0"/>
              <a:t>‹#›</a:t>
            </a:fld>
            <a:endParaRPr lang="en-US"/>
          </a:p>
        </p:txBody>
      </p:sp>
    </p:spTree>
    <p:extLst>
      <p:ext uri="{BB962C8B-B14F-4D97-AF65-F5344CB8AC3E}">
        <p14:creationId xmlns:p14="http://schemas.microsoft.com/office/powerpoint/2010/main" val="641589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Gestalt_similarity.svg" TargetMode="Externa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Gestalt_closure.svg" TargetMode="Externa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Gestalt_proximity.svg" TargetMode="Externa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File:CrossKeys.png" TargetMode="Externa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File:Red-billed_quelea_flocking_at_waterhole.jpg" TargetMode="Externa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Gestalt Principles</a:t>
            </a:r>
          </a:p>
        </p:txBody>
      </p:sp>
      <p:sp>
        <p:nvSpPr>
          <p:cNvPr id="3" name="Subtitle 2"/>
          <p:cNvSpPr>
            <a:spLocks noGrp="1"/>
          </p:cNvSpPr>
          <p:nvPr>
            <p:ph type="subTitle" idx="1"/>
          </p:nvPr>
        </p:nvSpPr>
        <p:spPr/>
        <p:txBody>
          <a:bodyPr/>
          <a:lstStyle/>
          <a:p>
            <a:r>
              <a:rPr lang="en-US" dirty="0"/>
              <a:t>The whole is more than the sum of its parts</a:t>
            </a:r>
          </a:p>
        </p:txBody>
      </p:sp>
    </p:spTree>
    <p:extLst>
      <p:ext uri="{BB962C8B-B14F-4D97-AF65-F5344CB8AC3E}">
        <p14:creationId xmlns:p14="http://schemas.microsoft.com/office/powerpoint/2010/main" val="189971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kern="1200" dirty="0">
                <a:solidFill>
                  <a:schemeClr val="tx1"/>
                </a:solidFill>
                <a:effectLst/>
                <a:latin typeface="+mj-lt"/>
                <a:ea typeface="+mj-ea"/>
                <a:cs typeface="+mj-cs"/>
              </a:rPr>
              <a:t> Examples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1200" y="1417638"/>
            <a:ext cx="7721600" cy="2273300"/>
          </a:xfrm>
        </p:spPr>
      </p:pic>
      <p:sp>
        <p:nvSpPr>
          <p:cNvPr id="6" name="Rectangle 5"/>
          <p:cNvSpPr/>
          <p:nvPr/>
        </p:nvSpPr>
        <p:spPr>
          <a:xfrm>
            <a:off x="711200" y="4343400"/>
            <a:ext cx="7721600" cy="1200329"/>
          </a:xfrm>
          <a:prstGeom prst="rect">
            <a:avLst/>
          </a:prstGeom>
        </p:spPr>
        <p:txBody>
          <a:bodyPr wrap="square">
            <a:spAutoFit/>
          </a:bodyPr>
          <a:lstStyle/>
          <a:p>
            <a:r>
              <a:rPr lang="en-US" dirty="0">
                <a:solidFill>
                  <a:srgbClr val="222222"/>
                </a:solidFill>
                <a:latin typeface="ff-tisa-web-pro-1"/>
              </a:rPr>
              <a:t>One might think that tabbed navigation is most effective because of our familiarity with the physical and conceptual idea of a filing folder, but the fact is more basic. The filing folder works because of the principle of uniform connectedness.</a:t>
            </a:r>
            <a:endParaRPr lang="en-US" dirty="0"/>
          </a:p>
        </p:txBody>
      </p:sp>
    </p:spTree>
    <p:custDataLst>
      <p:tags r:id="rId1"/>
    </p:custDataLst>
    <p:extLst>
      <p:ext uri="{BB962C8B-B14F-4D97-AF65-F5344CB8AC3E}">
        <p14:creationId xmlns:p14="http://schemas.microsoft.com/office/powerpoint/2010/main" val="414589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could make this better?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255448"/>
            <a:ext cx="5334000" cy="5215466"/>
          </a:xfrm>
        </p:spPr>
      </p:pic>
    </p:spTree>
    <p:extLst>
      <p:ext uri="{BB962C8B-B14F-4D97-AF65-F5344CB8AC3E}">
        <p14:creationId xmlns:p14="http://schemas.microsoft.com/office/powerpoint/2010/main" val="359940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lines help to connect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417638"/>
            <a:ext cx="5143500" cy="5029200"/>
          </a:xfrm>
        </p:spPr>
      </p:pic>
    </p:spTree>
    <p:extLst>
      <p:ext uri="{BB962C8B-B14F-4D97-AF65-F5344CB8AC3E}">
        <p14:creationId xmlns:p14="http://schemas.microsoft.com/office/powerpoint/2010/main" val="426450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a:solidFill>
                  <a:schemeClr val="tx1"/>
                </a:solidFill>
                <a:effectLst/>
                <a:latin typeface="+mj-lt"/>
                <a:ea typeface="+mj-ea"/>
                <a:cs typeface="+mj-cs"/>
              </a:rPr>
              <a:t>Law of Similarity</a:t>
            </a:r>
          </a:p>
          <a:p>
            <a:endParaRPr lang="en-US" dirty="0"/>
          </a:p>
        </p:txBody>
      </p:sp>
      <p:sp>
        <p:nvSpPr>
          <p:cNvPr id="3" name="Content Placeholder 2"/>
          <p:cNvSpPr>
            <a:spLocks noGrp="1"/>
          </p:cNvSpPr>
          <p:nvPr>
            <p:ph sz="half" idx="1"/>
          </p:nvPr>
        </p:nvSpPr>
        <p:spPr>
          <a:xfrm>
            <a:off x="457200" y="1219200"/>
            <a:ext cx="4800600" cy="4906963"/>
          </a:xfrm>
        </p:spPr>
        <p:txBody>
          <a:bodyPr>
            <a:noAutofit/>
          </a:bodyPr>
          <a:lstStyle/>
          <a:p>
            <a:pPr lvl="0"/>
            <a:r>
              <a:rPr lang="en-US" sz="2000" kern="1200" dirty="0">
                <a:solidFill>
                  <a:schemeClr val="tx1"/>
                </a:solidFill>
                <a:effectLst/>
                <a:latin typeface="+mj-lt"/>
                <a:ea typeface="+mj-ea"/>
                <a:cs typeface="+mj-cs"/>
              </a:rPr>
              <a:t>The principle of similarity states that, all else being equal, perception lends itself to seeing stimuli that physically resemble each other as part of the same object, and stimuli that are different as part of a different object. </a:t>
            </a:r>
          </a:p>
          <a:p>
            <a:pPr lvl="0"/>
            <a:r>
              <a:rPr lang="en-US" sz="2000" kern="1200" dirty="0">
                <a:solidFill>
                  <a:schemeClr val="tx1"/>
                </a:solidFill>
                <a:effectLst/>
                <a:latin typeface="+mj-lt"/>
                <a:ea typeface="+mj-ea"/>
                <a:cs typeface="+mj-cs"/>
              </a:rPr>
              <a:t>This allows for people to distinguish between adjacent and overlapping objects based on their visual texture and resemblance. </a:t>
            </a:r>
          </a:p>
          <a:p>
            <a:pPr lvl="0"/>
            <a:r>
              <a:rPr lang="en-US" sz="2000" kern="1200" dirty="0">
                <a:solidFill>
                  <a:schemeClr val="tx1"/>
                </a:solidFill>
                <a:effectLst/>
                <a:latin typeface="+mj-lt"/>
                <a:ea typeface="+mj-ea"/>
                <a:cs typeface="+mj-cs"/>
              </a:rPr>
              <a:t>Other stimuli that have different features are generally not perceived as part of the object. Our brain uses similarity to distinguish between objects who may lay adjacent to or overlap with each other based upon their visual texture. </a:t>
            </a:r>
            <a:endParaRPr lang="en-US" sz="1200" dirty="0"/>
          </a:p>
        </p:txBody>
      </p:sp>
      <p:pic>
        <p:nvPicPr>
          <p:cNvPr id="5" name="Content Placeholder 4" descr="http://upload.wikimedia.org/wikipedia/commons/thumb/8/8f/Gestalt_similarity.svg/220px-Gestalt_similarity.svg.pn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44281" y="1600200"/>
            <a:ext cx="3886200" cy="3886200"/>
          </a:xfrm>
          <a:prstGeom prst="rect">
            <a:avLst/>
          </a:prstGeom>
          <a:noFill/>
          <a:ln>
            <a:noFill/>
          </a:ln>
        </p:spPr>
      </p:pic>
    </p:spTree>
    <p:custDataLst>
      <p:tags r:id="rId1"/>
    </p:custDataLst>
    <p:extLst>
      <p:ext uri="{BB962C8B-B14F-4D97-AF65-F5344CB8AC3E}">
        <p14:creationId xmlns:p14="http://schemas.microsoft.com/office/powerpoint/2010/main" val="16363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Similarity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p:spPr>
      </p:pic>
    </p:spTree>
    <p:custDataLst>
      <p:tags r:id="rId1"/>
    </p:custDataLst>
    <p:extLst>
      <p:ext uri="{BB962C8B-B14F-4D97-AF65-F5344CB8AC3E}">
        <p14:creationId xmlns:p14="http://schemas.microsoft.com/office/powerpoint/2010/main" val="2226747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Similarity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8144" y="1600200"/>
            <a:ext cx="4607712" cy="4525963"/>
          </a:xfrm>
        </p:spPr>
      </p:pic>
    </p:spTree>
    <p:custDataLst>
      <p:tags r:id="rId1"/>
    </p:custDataLst>
    <p:extLst>
      <p:ext uri="{BB962C8B-B14F-4D97-AF65-F5344CB8AC3E}">
        <p14:creationId xmlns:p14="http://schemas.microsoft.com/office/powerpoint/2010/main" val="403950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Similarity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250" y="1639094"/>
            <a:ext cx="5905500" cy="4448175"/>
          </a:xfrm>
        </p:spPr>
      </p:pic>
    </p:spTree>
    <p:custDataLst>
      <p:tags r:id="rId1"/>
    </p:custDataLst>
    <p:extLst>
      <p:ext uri="{BB962C8B-B14F-4D97-AF65-F5344CB8AC3E}">
        <p14:creationId xmlns:p14="http://schemas.microsoft.com/office/powerpoint/2010/main" val="2701052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Similarity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250" y="1734344"/>
            <a:ext cx="5905500" cy="4257675"/>
          </a:xfrm>
        </p:spPr>
      </p:pic>
    </p:spTree>
    <p:custDataLst>
      <p:tags r:id="rId1"/>
    </p:custDataLst>
    <p:extLst>
      <p:ext uri="{BB962C8B-B14F-4D97-AF65-F5344CB8AC3E}">
        <p14:creationId xmlns:p14="http://schemas.microsoft.com/office/powerpoint/2010/main" val="2342019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items are similar/dissimilar?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219200"/>
            <a:ext cx="7391400" cy="5373430"/>
          </a:xfrm>
        </p:spPr>
      </p:pic>
    </p:spTree>
    <p:extLst>
      <p:ext uri="{BB962C8B-B14F-4D97-AF65-F5344CB8AC3E}">
        <p14:creationId xmlns:p14="http://schemas.microsoft.com/office/powerpoint/2010/main" val="88560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a:solidFill>
                  <a:schemeClr val="tx1"/>
                </a:solidFill>
                <a:effectLst/>
                <a:latin typeface="+mj-lt"/>
                <a:ea typeface="+mj-ea"/>
                <a:cs typeface="+mj-cs"/>
              </a:rPr>
              <a:t>Law of Closure</a:t>
            </a:r>
            <a:endParaRPr lang="en-US" dirty="0"/>
          </a:p>
        </p:txBody>
      </p:sp>
      <p:sp>
        <p:nvSpPr>
          <p:cNvPr id="3" name="Content Placeholder 2"/>
          <p:cNvSpPr>
            <a:spLocks noGrp="1"/>
          </p:cNvSpPr>
          <p:nvPr>
            <p:ph sz="half" idx="1"/>
          </p:nvPr>
        </p:nvSpPr>
        <p:spPr>
          <a:xfrm>
            <a:off x="457200" y="1600200"/>
            <a:ext cx="4876800" cy="4525963"/>
          </a:xfrm>
        </p:spPr>
        <p:txBody>
          <a:bodyPr>
            <a:noAutofit/>
          </a:bodyPr>
          <a:lstStyle/>
          <a:p>
            <a:pPr lvl="0"/>
            <a:r>
              <a:rPr lang="en-US" sz="2000" kern="1200" dirty="0">
                <a:solidFill>
                  <a:schemeClr val="tx1"/>
                </a:solidFill>
                <a:effectLst/>
                <a:latin typeface="+mj-lt"/>
                <a:ea typeface="+mj-ea"/>
                <a:cs typeface="+mj-cs"/>
              </a:rPr>
              <a:t>The principle of closure refers to the mind’s tendency to see complete figures or forms even if a picture is incomplete, partially hidden by other objects, or if part of the information needed to make a complete picture in our minds is missing. </a:t>
            </a:r>
          </a:p>
          <a:p>
            <a:pPr lvl="0"/>
            <a:r>
              <a:rPr lang="en-US" sz="2000" kern="1200" dirty="0">
                <a:solidFill>
                  <a:schemeClr val="tx1"/>
                </a:solidFill>
                <a:effectLst/>
                <a:latin typeface="+mj-lt"/>
                <a:ea typeface="+mj-ea"/>
                <a:cs typeface="+mj-cs"/>
              </a:rPr>
              <a:t>For example, if part of a shape’s border is missing people still tend to see the shape as completely enclosed by the border and ignore the gaps. This reaction stems from our mind’s natural tendency to recognize patterns that are familiar to us and thus fill in any information that may be missing.</a:t>
            </a:r>
          </a:p>
          <a:p>
            <a:pPr lvl="0"/>
            <a:endParaRPr lang="en-US" sz="2000" kern="1200" dirty="0">
              <a:solidFill>
                <a:schemeClr val="tx1"/>
              </a:solidFill>
              <a:effectLst/>
              <a:latin typeface="+mj-lt"/>
              <a:ea typeface="+mj-ea"/>
              <a:cs typeface="+mj-cs"/>
            </a:endParaRPr>
          </a:p>
        </p:txBody>
      </p:sp>
      <p:pic>
        <p:nvPicPr>
          <p:cNvPr id="5" name="Content Placeholder 4" descr="http://upload.wikimedia.org/wikipedia/commons/thumb/3/30/Gestalt_closure.svg/220px-Gestalt_closure.svg.pn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105400" y="1828800"/>
            <a:ext cx="3799549" cy="2072481"/>
          </a:xfrm>
          <a:prstGeom prst="rect">
            <a:avLst/>
          </a:prstGeom>
          <a:noFill/>
          <a:ln>
            <a:noFill/>
          </a:ln>
        </p:spPr>
      </p:pic>
    </p:spTree>
    <p:custDataLst>
      <p:tags r:id="rId1"/>
    </p:custDataLst>
    <p:extLst>
      <p:ext uri="{BB962C8B-B14F-4D97-AF65-F5344CB8AC3E}">
        <p14:creationId xmlns:p14="http://schemas.microsoft.com/office/powerpoint/2010/main" val="334530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Law of Proximity</a:t>
            </a:r>
          </a:p>
        </p:txBody>
      </p:sp>
      <p:sp>
        <p:nvSpPr>
          <p:cNvPr id="3" name="Content Placeholder 2"/>
          <p:cNvSpPr>
            <a:spLocks noGrp="1"/>
          </p:cNvSpPr>
          <p:nvPr>
            <p:ph sz="half" idx="1"/>
          </p:nvPr>
        </p:nvSpPr>
        <p:spPr>
          <a:xfrm>
            <a:off x="457200" y="1600201"/>
            <a:ext cx="8001000" cy="2667000"/>
          </a:xfrm>
        </p:spPr>
        <p:txBody>
          <a:bodyPr>
            <a:normAutofit fontScale="47500" lnSpcReduction="20000"/>
          </a:bodyPr>
          <a:lstStyle/>
          <a:p>
            <a:pPr lvl="0"/>
            <a:r>
              <a:rPr lang="en-US" sz="4400" kern="1200" dirty="0">
                <a:solidFill>
                  <a:schemeClr val="tx1"/>
                </a:solidFill>
                <a:effectLst/>
                <a:latin typeface="+mj-lt"/>
                <a:ea typeface="+mj-ea"/>
                <a:cs typeface="+mj-cs"/>
              </a:rPr>
              <a:t>The principle of proximity states that, </a:t>
            </a:r>
            <a:r>
              <a:rPr lang="en-US" sz="4400" u="sng" kern="1200" dirty="0">
                <a:solidFill>
                  <a:schemeClr val="tx1"/>
                </a:solidFill>
                <a:effectLst/>
                <a:latin typeface="+mj-lt"/>
                <a:ea typeface="+mj-ea"/>
                <a:cs typeface="+mj-cs"/>
              </a:rPr>
              <a:t>all else being equal</a:t>
            </a:r>
            <a:r>
              <a:rPr lang="en-US" sz="4400" kern="1200" dirty="0">
                <a:solidFill>
                  <a:schemeClr val="tx1"/>
                </a:solidFill>
                <a:effectLst/>
                <a:latin typeface="+mj-lt"/>
                <a:ea typeface="+mj-ea"/>
                <a:cs typeface="+mj-cs"/>
              </a:rPr>
              <a:t>, perception tends to group stimuli that are close together as part of the same object, and stimuli that are far apart as two separate objects. This allows for the grouping together of elements into larger sets, and reduces the need to process a larger number of smaller stimuli. For this reason, people tend to see clusters of dots on a page instead of a large number of individual dots. The brain groups together the elements instead of processing a large number of smaller stimuli, allowing us to understand and conceptualize information more quickly.</a:t>
            </a:r>
          </a:p>
        </p:txBody>
      </p:sp>
      <p:pic>
        <p:nvPicPr>
          <p:cNvPr id="5" name="Content Placeholder 4" descr="http://upload.wikimedia.org/wikipedia/commons/thumb/2/22/Gestalt_proximity.svg/220px-Gestalt_proximity.svg.pn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752600" y="4343400"/>
            <a:ext cx="5183705" cy="2167731"/>
          </a:xfrm>
          <a:prstGeom prst="rect">
            <a:avLst/>
          </a:prstGeom>
          <a:noFill/>
          <a:ln>
            <a:noFill/>
          </a:ln>
        </p:spPr>
      </p:pic>
    </p:spTree>
    <p:custDataLst>
      <p:tags r:id="rId1"/>
    </p:custDataLst>
    <p:extLst>
      <p:ext uri="{BB962C8B-B14F-4D97-AF65-F5344CB8AC3E}">
        <p14:creationId xmlns:p14="http://schemas.microsoft.com/office/powerpoint/2010/main" val="403488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Better definition</a:t>
            </a:r>
          </a:p>
        </p:txBody>
      </p:sp>
      <p:sp>
        <p:nvSpPr>
          <p:cNvPr id="9" name="Content Placeholder 8"/>
          <p:cNvSpPr>
            <a:spLocks noGrp="1"/>
          </p:cNvSpPr>
          <p:nvPr>
            <p:ph idx="1"/>
          </p:nvPr>
        </p:nvSpPr>
        <p:spPr/>
        <p:txBody>
          <a:bodyPr/>
          <a:lstStyle/>
          <a:p>
            <a:r>
              <a:rPr lang="en-US" i="1" dirty="0"/>
              <a:t>When looking at a complex arrangement of individual elements, humans tend to first look for a single, recognizable pattern.</a:t>
            </a:r>
          </a:p>
          <a:p>
            <a:endParaRPr lang="en-US" i="1" dirty="0"/>
          </a:p>
          <a:p>
            <a:endParaRPr lang="en-US" i="1" dirty="0"/>
          </a:p>
          <a:p>
            <a:r>
              <a:rPr lang="en-US" i="1" dirty="0"/>
              <a:t>LOOKING AT THE WHOLE instead of the individual parts</a:t>
            </a:r>
            <a:endParaRPr lang="en-US" dirty="0"/>
          </a:p>
        </p:txBody>
      </p:sp>
    </p:spTree>
    <p:extLst>
      <p:ext uri="{BB962C8B-B14F-4D97-AF65-F5344CB8AC3E}">
        <p14:creationId xmlns:p14="http://schemas.microsoft.com/office/powerpoint/2010/main" val="3692189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400" kern="1200" dirty="0">
                <a:solidFill>
                  <a:schemeClr val="tx1"/>
                </a:solidFill>
                <a:effectLst/>
                <a:latin typeface="+mj-lt"/>
                <a:ea typeface="+mj-ea"/>
                <a:cs typeface="+mj-cs"/>
              </a:rPr>
              <a:t> Logo Examples</a:t>
            </a:r>
            <a:endParaRPr lang="en-US" dirty="0"/>
          </a:p>
        </p:txBody>
      </p:sp>
      <p:pic>
        <p:nvPicPr>
          <p:cNvPr id="7" name="Picture 2"/>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4062" t="28814" r="65099" b="61016"/>
          <a:stretch/>
        </p:blipFill>
        <p:spPr bwMode="auto">
          <a:xfrm>
            <a:off x="2743200" y="1371600"/>
            <a:ext cx="361121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00048" y="3365500"/>
            <a:ext cx="3657600" cy="349250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999931"/>
            <a:ext cx="4530183" cy="1857375"/>
          </a:xfrm>
          <a:prstGeom prst="rect">
            <a:avLst/>
          </a:prstGeom>
        </p:spPr>
      </p:pic>
    </p:spTree>
    <p:custDataLst>
      <p:tags r:id="rId1"/>
    </p:custDataLst>
    <p:extLst>
      <p:ext uri="{BB962C8B-B14F-4D97-AF65-F5344CB8AC3E}">
        <p14:creationId xmlns:p14="http://schemas.microsoft.com/office/powerpoint/2010/main" val="2814845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Examples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36688"/>
            <a:ext cx="5715000" cy="2619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9" y="4415472"/>
            <a:ext cx="5343525" cy="2315528"/>
          </a:xfrm>
          <a:prstGeom prst="rect">
            <a:avLst/>
          </a:prstGeom>
        </p:spPr>
      </p:pic>
    </p:spTree>
    <p:extLst>
      <p:ext uri="{BB962C8B-B14F-4D97-AF65-F5344CB8AC3E}">
        <p14:creationId xmlns:p14="http://schemas.microsoft.com/office/powerpoint/2010/main" val="3749464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Visuals on Web:  Closure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6853" y="1600200"/>
            <a:ext cx="7730294" cy="4525963"/>
          </a:xfrm>
        </p:spPr>
      </p:pic>
    </p:spTree>
    <p:custDataLst>
      <p:tags r:id="rId1"/>
    </p:custDataLst>
    <p:extLst>
      <p:ext uri="{BB962C8B-B14F-4D97-AF65-F5344CB8AC3E}">
        <p14:creationId xmlns:p14="http://schemas.microsoft.com/office/powerpoint/2010/main" val="624087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Closure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0997" y="1600200"/>
            <a:ext cx="5762006" cy="4525963"/>
          </a:xfrm>
        </p:spPr>
      </p:pic>
    </p:spTree>
    <p:custDataLst>
      <p:tags r:id="rId1"/>
    </p:custDataLst>
    <p:extLst>
      <p:ext uri="{BB962C8B-B14F-4D97-AF65-F5344CB8AC3E}">
        <p14:creationId xmlns:p14="http://schemas.microsoft.com/office/powerpoint/2010/main" val="1629050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Closure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273" y="1600200"/>
            <a:ext cx="5657453" cy="4525963"/>
          </a:xfrm>
        </p:spPr>
      </p:pic>
    </p:spTree>
    <p:custDataLst>
      <p:tags r:id="rId1"/>
    </p:custDataLst>
    <p:extLst>
      <p:ext uri="{BB962C8B-B14F-4D97-AF65-F5344CB8AC3E}">
        <p14:creationId xmlns:p14="http://schemas.microsoft.com/office/powerpoint/2010/main" val="102735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Finishing the story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417638"/>
            <a:ext cx="6629400" cy="5200650"/>
          </a:xfrm>
        </p:spPr>
      </p:pic>
    </p:spTree>
    <p:extLst>
      <p:ext uri="{BB962C8B-B14F-4D97-AF65-F5344CB8AC3E}">
        <p14:creationId xmlns:p14="http://schemas.microsoft.com/office/powerpoint/2010/main" val="2888996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Finishing the story 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295400"/>
            <a:ext cx="5016469" cy="5166964"/>
          </a:xfrm>
        </p:spPr>
      </p:pic>
    </p:spTree>
    <p:extLst>
      <p:ext uri="{BB962C8B-B14F-4D97-AF65-F5344CB8AC3E}">
        <p14:creationId xmlns:p14="http://schemas.microsoft.com/office/powerpoint/2010/main" val="1118672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Besides the visual…</a:t>
            </a:r>
          </a:p>
        </p:txBody>
      </p:sp>
      <p:sp>
        <p:nvSpPr>
          <p:cNvPr id="3" name="Content Placeholder 2"/>
          <p:cNvSpPr>
            <a:spLocks noGrp="1"/>
          </p:cNvSpPr>
          <p:nvPr>
            <p:ph idx="1"/>
          </p:nvPr>
        </p:nvSpPr>
        <p:spPr/>
        <p:txBody>
          <a:bodyPr>
            <a:normAutofit lnSpcReduction="10000"/>
          </a:bodyPr>
          <a:lstStyle/>
          <a:p>
            <a:pPr fontAlgn="base"/>
            <a:r>
              <a:rPr lang="en-US" dirty="0" err="1"/>
              <a:t>Th</a:t>
            </a:r>
            <a:r>
              <a:rPr lang="en-US" dirty="0"/>
              <a:t> </a:t>
            </a:r>
            <a:r>
              <a:rPr lang="en-US" dirty="0" err="1"/>
              <a:t>prchas</a:t>
            </a:r>
            <a:r>
              <a:rPr lang="en-US" dirty="0"/>
              <a:t> of a </a:t>
            </a:r>
            <a:r>
              <a:rPr lang="en-US" dirty="0" err="1"/>
              <a:t>hme</a:t>
            </a:r>
            <a:r>
              <a:rPr lang="en-US" dirty="0"/>
              <a:t> s </a:t>
            </a:r>
            <a:r>
              <a:rPr lang="en-US" dirty="0" err="1"/>
              <a:t>lkely</a:t>
            </a:r>
            <a:r>
              <a:rPr lang="en-US" dirty="0"/>
              <a:t> </a:t>
            </a:r>
            <a:r>
              <a:rPr lang="en-US" dirty="0" err="1"/>
              <a:t>th</a:t>
            </a:r>
            <a:r>
              <a:rPr lang="en-US" dirty="0"/>
              <a:t> </a:t>
            </a:r>
            <a:r>
              <a:rPr lang="en-US" dirty="0" err="1"/>
              <a:t>sngle</a:t>
            </a:r>
            <a:r>
              <a:rPr lang="en-US" dirty="0"/>
              <a:t> </a:t>
            </a:r>
            <a:r>
              <a:rPr lang="en-US" dirty="0" err="1"/>
              <a:t>mst</a:t>
            </a:r>
            <a:r>
              <a:rPr lang="en-US" dirty="0"/>
              <a:t> </a:t>
            </a:r>
            <a:r>
              <a:rPr lang="en-US" dirty="0" err="1"/>
              <a:t>mprtant</a:t>
            </a:r>
            <a:r>
              <a:rPr lang="en-US" dirty="0"/>
              <a:t> </a:t>
            </a:r>
            <a:r>
              <a:rPr lang="en-US" dirty="0" err="1"/>
              <a:t>fnancl</a:t>
            </a:r>
            <a:r>
              <a:rPr lang="en-US" dirty="0"/>
              <a:t> </a:t>
            </a:r>
            <a:r>
              <a:rPr lang="en-US" dirty="0" err="1"/>
              <a:t>dcisn</a:t>
            </a:r>
            <a:r>
              <a:rPr lang="en-US" dirty="0"/>
              <a:t> </a:t>
            </a:r>
            <a:r>
              <a:rPr lang="en-US" dirty="0" err="1"/>
              <a:t>y’ll</a:t>
            </a:r>
            <a:r>
              <a:rPr lang="en-US" dirty="0"/>
              <a:t> </a:t>
            </a:r>
            <a:r>
              <a:rPr lang="en-US" dirty="0" err="1"/>
              <a:t>evr</a:t>
            </a:r>
            <a:r>
              <a:rPr lang="en-US" dirty="0"/>
              <a:t> </a:t>
            </a:r>
            <a:r>
              <a:rPr lang="en-US" dirty="0" err="1"/>
              <a:t>mke</a:t>
            </a:r>
            <a:r>
              <a:rPr lang="en-US" dirty="0"/>
              <a:t>.</a:t>
            </a:r>
          </a:p>
          <a:p>
            <a:pPr fontAlgn="base"/>
            <a:r>
              <a:rPr lang="en-US" dirty="0"/>
              <a:t>1, 3, 5, __, 9</a:t>
            </a:r>
          </a:p>
          <a:p>
            <a:pPr fontAlgn="base"/>
            <a:r>
              <a:rPr lang="en-US" dirty="0"/>
              <a:t>There once was a man from Nantucket…</a:t>
            </a:r>
          </a:p>
          <a:p>
            <a:endParaRPr lang="en-US" dirty="0"/>
          </a:p>
          <a:p>
            <a:r>
              <a:rPr lang="en-US" dirty="0"/>
              <a:t>Why didn’t he call last night?  He wanted to go to the concert.  That girl tweeted from the concert.  His friend liked her FB post too.  </a:t>
            </a:r>
            <a:r>
              <a:rPr lang="en-US" dirty="0">
                <a:solidFill>
                  <a:schemeClr val="bg1">
                    <a:lumMod val="65000"/>
                  </a:schemeClr>
                </a:solidFill>
              </a:rPr>
              <a:t>[He must have gone to the concert with that girl.]</a:t>
            </a:r>
          </a:p>
        </p:txBody>
      </p:sp>
    </p:spTree>
    <p:extLst>
      <p:ext uri="{BB962C8B-B14F-4D97-AF65-F5344CB8AC3E}">
        <p14:creationId xmlns:p14="http://schemas.microsoft.com/office/powerpoint/2010/main" val="1939086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Along the line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958181"/>
            <a:ext cx="5715000" cy="3810000"/>
          </a:xfrm>
        </p:spPr>
      </p:pic>
    </p:spTree>
    <p:extLst>
      <p:ext uri="{BB962C8B-B14F-4D97-AF65-F5344CB8AC3E}">
        <p14:creationId xmlns:p14="http://schemas.microsoft.com/office/powerpoint/2010/main" val="225922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Proximity so strong it overrides similarity</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434431"/>
            <a:ext cx="5715000" cy="2857500"/>
          </a:xfrm>
        </p:spPr>
      </p:pic>
    </p:spTree>
    <p:extLst>
      <p:ext uri="{BB962C8B-B14F-4D97-AF65-F5344CB8AC3E}">
        <p14:creationId xmlns:p14="http://schemas.microsoft.com/office/powerpoint/2010/main" val="3953751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Along the line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844649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kern="1200" dirty="0">
                <a:solidFill>
                  <a:schemeClr val="tx1"/>
                </a:solidFill>
                <a:effectLst/>
                <a:latin typeface="+mj-lt"/>
                <a:ea typeface="+mj-ea"/>
                <a:cs typeface="+mj-cs"/>
              </a:rPr>
              <a:t>Law of Good Continuation </a:t>
            </a:r>
          </a:p>
          <a:p>
            <a:endParaRPr lang="en-US" dirty="0"/>
          </a:p>
        </p:txBody>
      </p:sp>
      <p:sp>
        <p:nvSpPr>
          <p:cNvPr id="3" name="Content Placeholder 2"/>
          <p:cNvSpPr>
            <a:spLocks noGrp="1"/>
          </p:cNvSpPr>
          <p:nvPr>
            <p:ph sz="half" idx="1"/>
          </p:nvPr>
        </p:nvSpPr>
        <p:spPr>
          <a:xfrm>
            <a:off x="457200" y="1600200"/>
            <a:ext cx="5638800" cy="4525963"/>
          </a:xfrm>
        </p:spPr>
        <p:txBody>
          <a:bodyPr>
            <a:normAutofit fontScale="62500" lnSpcReduction="20000"/>
          </a:bodyPr>
          <a:lstStyle/>
          <a:p>
            <a:pPr lvl="0"/>
            <a:r>
              <a:rPr lang="en-US" sz="4400" kern="1200" dirty="0">
                <a:solidFill>
                  <a:schemeClr val="tx1"/>
                </a:solidFill>
                <a:effectLst/>
                <a:latin typeface="+mj-lt"/>
                <a:ea typeface="+mj-ea"/>
                <a:cs typeface="+mj-cs"/>
              </a:rPr>
              <a:t>When there is an intersection between two or more objects, people tend to perceive each object as a single uninterrupted object. This allows differentiation of stimuli even when they come in visual overlap. </a:t>
            </a:r>
          </a:p>
          <a:p>
            <a:pPr lvl="0"/>
            <a:r>
              <a:rPr lang="en-US" sz="4400" kern="1200" dirty="0">
                <a:solidFill>
                  <a:schemeClr val="tx1"/>
                </a:solidFill>
                <a:effectLst/>
                <a:latin typeface="+mj-lt"/>
                <a:ea typeface="+mj-ea"/>
                <a:cs typeface="+mj-cs"/>
              </a:rPr>
              <a:t>We have a tendency to group and organize lines or curves that follow an established direction over those defined by sharp and abrupt changes in direction...</a:t>
            </a:r>
          </a:p>
        </p:txBody>
      </p:sp>
      <p:pic>
        <p:nvPicPr>
          <p:cNvPr id="5" name="Content Placeholder 4" descr="http://upload.wikimedia.org/wikipedia/commons/6/60/CrossKeys.pn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91249" y="1981200"/>
            <a:ext cx="2358231" cy="2358231"/>
          </a:xfrm>
          <a:prstGeom prst="rect">
            <a:avLst/>
          </a:prstGeom>
          <a:noFill/>
          <a:ln>
            <a:noFill/>
          </a:ln>
        </p:spPr>
      </p:pic>
    </p:spTree>
    <p:custDataLst>
      <p:tags r:id="rId1"/>
    </p:custDataLst>
    <p:extLst>
      <p:ext uri="{BB962C8B-B14F-4D97-AF65-F5344CB8AC3E}">
        <p14:creationId xmlns:p14="http://schemas.microsoft.com/office/powerpoint/2010/main" val="2516435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and Ground</a:t>
            </a:r>
          </a:p>
        </p:txBody>
      </p:sp>
      <p:sp>
        <p:nvSpPr>
          <p:cNvPr id="3" name="Content Placeholder 2"/>
          <p:cNvSpPr>
            <a:spLocks noGrp="1"/>
          </p:cNvSpPr>
          <p:nvPr>
            <p:ph sz="half" idx="1"/>
          </p:nvPr>
        </p:nvSpPr>
        <p:spPr/>
        <p:txBody>
          <a:bodyPr/>
          <a:lstStyle/>
          <a:p>
            <a:r>
              <a:rPr lang="en-US" dirty="0"/>
              <a:t>Elements are perceived as either figures (distinct elements of focus) or ground (the background or landscape on which the figures rest).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33537"/>
            <a:ext cx="4038600" cy="1923142"/>
          </a:xfrm>
        </p:spPr>
      </p:pic>
    </p:spTree>
    <p:extLst>
      <p:ext uri="{BB962C8B-B14F-4D97-AF65-F5344CB8AC3E}">
        <p14:creationId xmlns:p14="http://schemas.microsoft.com/office/powerpoint/2010/main" val="334291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Foreground/Background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250" y="1739106"/>
            <a:ext cx="5905500" cy="4248150"/>
          </a:xfrm>
        </p:spPr>
      </p:pic>
    </p:spTree>
    <p:custDataLst>
      <p:tags r:id="rId1"/>
    </p:custDataLst>
    <p:extLst>
      <p:ext uri="{BB962C8B-B14F-4D97-AF65-F5344CB8AC3E}">
        <p14:creationId xmlns:p14="http://schemas.microsoft.com/office/powerpoint/2010/main" val="1331527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Foreground/Background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250" y="1915319"/>
            <a:ext cx="5905500" cy="3895725"/>
          </a:xfrm>
        </p:spPr>
      </p:pic>
    </p:spTree>
    <p:custDataLst>
      <p:tags r:id="rId1"/>
    </p:custDataLst>
    <p:extLst>
      <p:ext uri="{BB962C8B-B14F-4D97-AF65-F5344CB8AC3E}">
        <p14:creationId xmlns:p14="http://schemas.microsoft.com/office/powerpoint/2010/main" val="1007161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Foreground/Background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250" y="1629569"/>
            <a:ext cx="5905500" cy="4467225"/>
          </a:xfrm>
        </p:spPr>
      </p:pic>
    </p:spTree>
    <p:custDataLst>
      <p:tags r:id="rId1"/>
    </p:custDataLst>
    <p:extLst>
      <p:ext uri="{BB962C8B-B14F-4D97-AF65-F5344CB8AC3E}">
        <p14:creationId xmlns:p14="http://schemas.microsoft.com/office/powerpoint/2010/main" val="130642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Foreground/Background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4426" y="1600200"/>
            <a:ext cx="5355147" cy="4525963"/>
          </a:xfrm>
        </p:spPr>
      </p:pic>
    </p:spTree>
    <p:custDataLst>
      <p:tags r:id="rId1"/>
    </p:custDataLst>
    <p:extLst>
      <p:ext uri="{BB962C8B-B14F-4D97-AF65-F5344CB8AC3E}">
        <p14:creationId xmlns:p14="http://schemas.microsoft.com/office/powerpoint/2010/main" val="3314238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Foreground/Background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1" y="1600200"/>
            <a:ext cx="6012604" cy="4589621"/>
          </a:xfrm>
        </p:spPr>
      </p:pic>
    </p:spTree>
    <p:custDataLst>
      <p:tags r:id="rId1"/>
    </p:custDataLst>
    <p:extLst>
      <p:ext uri="{BB962C8B-B14F-4D97-AF65-F5344CB8AC3E}">
        <p14:creationId xmlns:p14="http://schemas.microsoft.com/office/powerpoint/2010/main" val="1083153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is better and why?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 y="2212181"/>
            <a:ext cx="8001000" cy="3302000"/>
          </a:xfrm>
        </p:spPr>
      </p:pic>
    </p:spTree>
    <p:extLst>
      <p:ext uri="{BB962C8B-B14F-4D97-AF65-F5344CB8AC3E}">
        <p14:creationId xmlns:p14="http://schemas.microsoft.com/office/powerpoint/2010/main" val="2413381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the “why”</a:t>
            </a:r>
          </a:p>
        </p:txBody>
      </p:sp>
      <p:sp>
        <p:nvSpPr>
          <p:cNvPr id="3" name="Content Placeholder 2"/>
          <p:cNvSpPr>
            <a:spLocks noGrp="1"/>
          </p:cNvSpPr>
          <p:nvPr>
            <p:ph idx="1"/>
          </p:nvPr>
        </p:nvSpPr>
        <p:spPr/>
        <p:txBody>
          <a:bodyPr>
            <a:normAutofit fontScale="85000" lnSpcReduction="20000"/>
          </a:bodyPr>
          <a:lstStyle/>
          <a:p>
            <a:r>
              <a:rPr lang="en-US" dirty="0"/>
              <a:t>Regarding the examples above, one is successful and easy to understand and one is too complex to be effective. </a:t>
            </a:r>
          </a:p>
          <a:p>
            <a:r>
              <a:rPr lang="en-US" dirty="0"/>
              <a:t>The two navigation arrays are identical in composition, but the one the left is quickly perceived to be text content (figure) resting on almost inconsequential background shading (ground). </a:t>
            </a:r>
          </a:p>
          <a:p>
            <a:r>
              <a:rPr lang="en-US" dirty="0"/>
              <a:t>The array on the right is perceived as twice as many figures, since the structure and the content are composed of lines. In this case, lines are perceived to be content, so the structure competes with the content. The result is ugly and distracting.</a:t>
            </a:r>
          </a:p>
        </p:txBody>
      </p:sp>
    </p:spTree>
    <p:extLst>
      <p:ext uri="{BB962C8B-B14F-4D97-AF65-F5344CB8AC3E}">
        <p14:creationId xmlns:p14="http://schemas.microsoft.com/office/powerpoint/2010/main" val="197759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E42D1D0B-2FC0-443E-9128-FFF4BDEFA376}" type="slidenum">
              <a:rPr lang="en-GB" sz="1200">
                <a:solidFill>
                  <a:srgbClr val="FF9900"/>
                </a:solidFill>
                <a:latin typeface="Verdana" pitchFamily="34" charset="0"/>
              </a:rPr>
              <a:pPr eaLnBrk="1" hangingPunct="1"/>
              <a:t>4</a:t>
            </a:fld>
            <a:endParaRPr lang="en-GB" sz="1200">
              <a:solidFill>
                <a:srgbClr val="FF9900"/>
              </a:solidFill>
              <a:latin typeface="Verdana" pitchFamily="34"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GB" sz="1200" dirty="0">
              <a:solidFill>
                <a:srgbClr val="FF9900"/>
              </a:solidFill>
              <a:latin typeface="Verdana" pitchFamily="34" charset="0"/>
            </a:endParaRPr>
          </a:p>
        </p:txBody>
      </p:sp>
      <p:sp>
        <p:nvSpPr>
          <p:cNvPr id="23557" name="Rectangle 2"/>
          <p:cNvSpPr>
            <a:spLocks noGrp="1" noChangeArrowheads="1"/>
          </p:cNvSpPr>
          <p:nvPr>
            <p:ph type="title" idx="4294967295"/>
          </p:nvPr>
        </p:nvSpPr>
        <p:spPr/>
        <p:txBody>
          <a:bodyPr/>
          <a:lstStyle/>
          <a:p>
            <a:pPr eaLnBrk="1" hangingPunct="1"/>
            <a:r>
              <a:rPr lang="en-GB" sz="2400" dirty="0"/>
              <a:t>Activity: Find the price of a double room at the Holiday Inn in Bradley</a:t>
            </a:r>
            <a:endParaRPr lang="en-GB" dirty="0"/>
          </a:p>
        </p:txBody>
      </p:sp>
      <p:graphicFrame>
        <p:nvGraphicFramePr>
          <p:cNvPr id="23554" name="Object 2"/>
          <p:cNvGraphicFramePr>
            <a:graphicFrameLocks noGrp="1" noChangeAspect="1"/>
          </p:cNvGraphicFramePr>
          <p:nvPr>
            <p:ph type="body" idx="4294967295"/>
          </p:nvPr>
        </p:nvGraphicFramePr>
        <p:xfrm>
          <a:off x="1771650" y="1600200"/>
          <a:ext cx="5600700" cy="4525963"/>
        </p:xfrm>
        <a:graphic>
          <a:graphicData uri="http://schemas.openxmlformats.org/presentationml/2006/ole">
            <mc:AlternateContent xmlns:mc="http://schemas.openxmlformats.org/markup-compatibility/2006">
              <mc:Choice xmlns:v="urn:schemas-microsoft-com:vml" Requires="v">
                <p:oleObj spid="_x0000_s1026" name="Document" r:id="rId5" imgW="5023104" imgH="3907536" progId="Word.Document.8">
                  <p:embed/>
                </p:oleObj>
              </mc:Choice>
              <mc:Fallback>
                <p:oleObj name="Document" r:id="rId5" imgW="5023104" imgH="3907536" progId="Word.Document.8">
                  <p:embed/>
                  <p:pic>
                    <p:nvPicPr>
                      <p:cNvPr id="2355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650" y="1600200"/>
                        <a:ext cx="56007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Straight Arrow Connector 2"/>
          <p:cNvCxnSpPr/>
          <p:nvPr/>
        </p:nvCxnSpPr>
        <p:spPr>
          <a:xfrm flipH="1">
            <a:off x="5181600" y="3429000"/>
            <a:ext cx="2667000" cy="16002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265925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Remember our design principle of AFFORDANCE?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0" y="3101181"/>
            <a:ext cx="8001000" cy="1524000"/>
          </a:xfrm>
        </p:spPr>
      </p:pic>
      <p:sp>
        <p:nvSpPr>
          <p:cNvPr id="5" name="TextBox 4"/>
          <p:cNvSpPr txBox="1"/>
          <p:nvPr/>
        </p:nvSpPr>
        <p:spPr>
          <a:xfrm>
            <a:off x="1828800" y="5105400"/>
            <a:ext cx="5105400" cy="369332"/>
          </a:xfrm>
          <a:prstGeom prst="rect">
            <a:avLst/>
          </a:prstGeom>
          <a:noFill/>
        </p:spPr>
        <p:txBody>
          <a:bodyPr wrap="square" rtlCol="0">
            <a:spAutoFit/>
          </a:bodyPr>
          <a:lstStyle/>
          <a:p>
            <a:r>
              <a:rPr lang="en-US" dirty="0"/>
              <a:t>Which looks more like something you would click?</a:t>
            </a:r>
          </a:p>
        </p:txBody>
      </p:sp>
    </p:spTree>
    <p:extLst>
      <p:ext uri="{BB962C8B-B14F-4D97-AF65-F5344CB8AC3E}">
        <p14:creationId xmlns:p14="http://schemas.microsoft.com/office/powerpoint/2010/main" val="466318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kern="1200" dirty="0">
                <a:solidFill>
                  <a:schemeClr val="tx1"/>
                </a:solidFill>
                <a:effectLst/>
                <a:latin typeface="+mj-lt"/>
                <a:ea typeface="+mj-ea"/>
                <a:cs typeface="+mj-cs"/>
              </a:rPr>
              <a:t>Law of Common Fate - a flock of birds.</a:t>
            </a:r>
          </a:p>
          <a:p>
            <a:endParaRPr lang="en-US" dirty="0"/>
          </a:p>
        </p:txBody>
      </p:sp>
      <p:sp>
        <p:nvSpPr>
          <p:cNvPr id="3" name="Content Placeholder 2"/>
          <p:cNvSpPr>
            <a:spLocks noGrp="1"/>
          </p:cNvSpPr>
          <p:nvPr>
            <p:ph sz="half" idx="1"/>
          </p:nvPr>
        </p:nvSpPr>
        <p:spPr>
          <a:xfrm>
            <a:off x="457200" y="1600200"/>
            <a:ext cx="4038600" cy="4876800"/>
          </a:xfrm>
        </p:spPr>
        <p:txBody>
          <a:bodyPr>
            <a:normAutofit fontScale="47500" lnSpcReduction="20000"/>
          </a:bodyPr>
          <a:lstStyle/>
          <a:p>
            <a:pPr lvl="0"/>
            <a:r>
              <a:rPr lang="en-US" sz="4400" kern="1200" dirty="0">
                <a:solidFill>
                  <a:schemeClr val="tx1"/>
                </a:solidFill>
                <a:effectLst/>
                <a:latin typeface="+mj-lt"/>
                <a:ea typeface="+mj-ea"/>
                <a:cs typeface="+mj-cs"/>
              </a:rPr>
              <a:t>When visual elements are seen moving in the same direction at the same rate, perception associates the movement as part of the same stimulus. </a:t>
            </a:r>
          </a:p>
          <a:p>
            <a:pPr lvl="0"/>
            <a:r>
              <a:rPr lang="en-US" sz="4400" kern="1200" dirty="0">
                <a:solidFill>
                  <a:schemeClr val="tx1"/>
                </a:solidFill>
                <a:effectLst/>
                <a:latin typeface="+mj-lt"/>
                <a:ea typeface="+mj-ea"/>
                <a:cs typeface="+mj-cs"/>
              </a:rPr>
              <a:t>For example, birds may be distinguished from their background as a single flock because they are moving in the same direction and at the same velocity, even when each bird is seen - from a distance - as little more than a dot. The moving 'dots' appear to be part of a unified whole.</a:t>
            </a:r>
          </a:p>
          <a:p>
            <a:pPr lvl="0"/>
            <a:r>
              <a:rPr lang="en-US" sz="4400" b="1" dirty="0">
                <a:latin typeface="+mj-lt"/>
                <a:ea typeface="+mj-ea"/>
                <a:cs typeface="+mj-cs"/>
              </a:rPr>
              <a:t>This is ESPECIALLY useful with active elements such as menus or banners</a:t>
            </a:r>
            <a:endParaRPr lang="en-US" sz="4400" b="1" kern="1200" dirty="0">
              <a:solidFill>
                <a:schemeClr val="tx1"/>
              </a:solidFill>
              <a:effectLst/>
              <a:latin typeface="+mj-lt"/>
              <a:ea typeface="+mj-ea"/>
              <a:cs typeface="+mj-cs"/>
            </a:endParaRPr>
          </a:p>
          <a:p>
            <a:pPr lvl="0"/>
            <a:endParaRPr lang="en-US" sz="4400" kern="1200" dirty="0">
              <a:solidFill>
                <a:schemeClr val="tx1"/>
              </a:solidFill>
              <a:effectLst/>
              <a:latin typeface="+mj-lt"/>
              <a:ea typeface="+mj-ea"/>
              <a:cs typeface="+mj-cs"/>
            </a:endParaRPr>
          </a:p>
        </p:txBody>
      </p:sp>
      <p:pic>
        <p:nvPicPr>
          <p:cNvPr id="5" name="Content Placeholder 4" descr="http://upload.wikimedia.org/wikipedia/commons/thumb/9/95/Red-billed_quelea_flocking_at_waterhole.jpg/300px-Red-billed_quelea_flocking_at_waterhole.jpg">
            <a:hlinkClick r:id="rId3"/>
          </p:cNvPr>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ln>
            <a:noFill/>
          </a:ln>
        </p:spPr>
      </p:pic>
    </p:spTree>
    <p:custDataLst>
      <p:tags r:id="rId1"/>
    </p:custDataLst>
    <p:extLst>
      <p:ext uri="{BB962C8B-B14F-4D97-AF65-F5344CB8AC3E}">
        <p14:creationId xmlns:p14="http://schemas.microsoft.com/office/powerpoint/2010/main" val="640812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Common Fate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6601" y="1600200"/>
            <a:ext cx="6450797" cy="4525963"/>
          </a:xfrm>
        </p:spPr>
      </p:pic>
      <p:sp>
        <p:nvSpPr>
          <p:cNvPr id="5" name="TextBox 4"/>
          <p:cNvSpPr txBox="1"/>
          <p:nvPr/>
        </p:nvSpPr>
        <p:spPr>
          <a:xfrm>
            <a:off x="1295400" y="6400800"/>
            <a:ext cx="6629400" cy="369332"/>
          </a:xfrm>
          <a:prstGeom prst="rect">
            <a:avLst/>
          </a:prstGeom>
          <a:noFill/>
        </p:spPr>
        <p:txBody>
          <a:bodyPr wrap="square" rtlCol="0">
            <a:spAutoFit/>
          </a:bodyPr>
          <a:lstStyle/>
          <a:p>
            <a:r>
              <a:rPr lang="en-US" dirty="0"/>
              <a:t>We assume all of the menus will act the same.</a:t>
            </a:r>
          </a:p>
        </p:txBody>
      </p:sp>
    </p:spTree>
    <p:custDataLst>
      <p:tags r:id="rId1"/>
    </p:custDataLst>
    <p:extLst>
      <p:ext uri="{BB962C8B-B14F-4D97-AF65-F5344CB8AC3E}">
        <p14:creationId xmlns:p14="http://schemas.microsoft.com/office/powerpoint/2010/main" val="1946538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Common Fate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000" y="1983581"/>
            <a:ext cx="7874000" cy="3759200"/>
          </a:xfrm>
        </p:spPr>
      </p:pic>
      <p:sp>
        <p:nvSpPr>
          <p:cNvPr id="5" name="TextBox 4"/>
          <p:cNvSpPr txBox="1"/>
          <p:nvPr/>
        </p:nvSpPr>
        <p:spPr>
          <a:xfrm>
            <a:off x="533400" y="6019800"/>
            <a:ext cx="8077200" cy="369332"/>
          </a:xfrm>
          <a:prstGeom prst="rect">
            <a:avLst/>
          </a:prstGeom>
          <a:noFill/>
        </p:spPr>
        <p:txBody>
          <a:bodyPr wrap="square" rtlCol="0">
            <a:spAutoFit/>
          </a:bodyPr>
          <a:lstStyle/>
          <a:p>
            <a:r>
              <a:rPr lang="en-US" dirty="0">
                <a:solidFill>
                  <a:srgbClr val="FF0000"/>
                </a:solidFill>
              </a:rPr>
              <a:t>Car is pointing left so it looks like we should click to the left.</a:t>
            </a:r>
          </a:p>
        </p:txBody>
      </p:sp>
    </p:spTree>
    <p:custDataLst>
      <p:tags r:id="rId1"/>
    </p:custDataLst>
    <p:extLst>
      <p:ext uri="{BB962C8B-B14F-4D97-AF65-F5344CB8AC3E}">
        <p14:creationId xmlns:p14="http://schemas.microsoft.com/office/powerpoint/2010/main" val="3582517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Common Fate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273" y="1600200"/>
            <a:ext cx="5657453" cy="4525963"/>
          </a:xfrm>
        </p:spPr>
      </p:pic>
      <p:sp>
        <p:nvSpPr>
          <p:cNvPr id="5" name="TextBox 4"/>
          <p:cNvSpPr txBox="1"/>
          <p:nvPr/>
        </p:nvSpPr>
        <p:spPr>
          <a:xfrm>
            <a:off x="2057400" y="6316639"/>
            <a:ext cx="5638800" cy="381000"/>
          </a:xfrm>
          <a:prstGeom prst="rect">
            <a:avLst/>
          </a:prstGeom>
          <a:noFill/>
        </p:spPr>
        <p:txBody>
          <a:bodyPr wrap="square" rtlCol="0">
            <a:spAutoFit/>
          </a:bodyPr>
          <a:lstStyle/>
          <a:p>
            <a:r>
              <a:rPr lang="en-US" dirty="0">
                <a:solidFill>
                  <a:srgbClr val="FF0000"/>
                </a:solidFill>
              </a:rPr>
              <a:t>Car is pointing right so we will tend to look to the right.</a:t>
            </a:r>
          </a:p>
        </p:txBody>
      </p:sp>
    </p:spTree>
    <p:custDataLst>
      <p:tags r:id="rId1"/>
    </p:custDataLst>
    <p:extLst>
      <p:ext uri="{BB962C8B-B14F-4D97-AF65-F5344CB8AC3E}">
        <p14:creationId xmlns:p14="http://schemas.microsoft.com/office/powerpoint/2010/main" val="1378072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Common Fate</a:t>
            </a:r>
          </a:p>
        </p:txBody>
      </p:sp>
      <p:sp>
        <p:nvSpPr>
          <p:cNvPr id="5" name="TextBox 4"/>
          <p:cNvSpPr txBox="1"/>
          <p:nvPr/>
        </p:nvSpPr>
        <p:spPr>
          <a:xfrm>
            <a:off x="1066800" y="6129699"/>
            <a:ext cx="6629400" cy="646331"/>
          </a:xfrm>
          <a:prstGeom prst="rect">
            <a:avLst/>
          </a:prstGeom>
          <a:noFill/>
        </p:spPr>
        <p:txBody>
          <a:bodyPr wrap="square" rtlCol="0">
            <a:spAutoFit/>
          </a:bodyPr>
          <a:lstStyle/>
          <a:p>
            <a:r>
              <a:rPr lang="en-US" dirty="0">
                <a:solidFill>
                  <a:srgbClr val="FF0000"/>
                </a:solidFill>
              </a:rPr>
              <a:t>Man transitioning in background is moving left but looking downward as his weapons – we want to start clicking down and left.</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000" y="2085181"/>
            <a:ext cx="7874000" cy="3556000"/>
          </a:xfrm>
        </p:spPr>
      </p:pic>
    </p:spTree>
    <p:custDataLst>
      <p:tags r:id="rId1"/>
    </p:custDataLst>
    <p:extLst>
      <p:ext uri="{BB962C8B-B14F-4D97-AF65-F5344CB8AC3E}">
        <p14:creationId xmlns:p14="http://schemas.microsoft.com/office/powerpoint/2010/main" val="1629075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 the wild example</a:t>
            </a:r>
          </a:p>
        </p:txBody>
      </p:sp>
      <p:sp>
        <p:nvSpPr>
          <p:cNvPr id="3" name="Content Placeholder 2"/>
          <p:cNvSpPr>
            <a:spLocks noGrp="1"/>
          </p:cNvSpPr>
          <p:nvPr>
            <p:ph idx="1"/>
          </p:nvPr>
        </p:nvSpPr>
        <p:spPr/>
        <p:txBody>
          <a:bodyPr/>
          <a:lstStyle/>
          <a:p>
            <a:r>
              <a:rPr lang="en-US" dirty="0"/>
              <a:t>Motorcycles seen as flocks instead of individual riders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819400"/>
            <a:ext cx="4016086" cy="3775121"/>
          </a:xfrm>
          <a:prstGeom prst="rect">
            <a:avLst/>
          </a:prstGeom>
        </p:spPr>
      </p:pic>
      <p:sp>
        <p:nvSpPr>
          <p:cNvPr id="6" name="Oval Callout 5"/>
          <p:cNvSpPr/>
          <p:nvPr/>
        </p:nvSpPr>
        <p:spPr>
          <a:xfrm>
            <a:off x="5334000" y="2057400"/>
            <a:ext cx="2133600" cy="990600"/>
          </a:xfrm>
          <a:prstGeom prst="wedgeEllipseCallout">
            <a:avLst>
              <a:gd name="adj1" fmla="val -54315"/>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want to turn right.</a:t>
            </a:r>
          </a:p>
        </p:txBody>
      </p:sp>
      <p:sp>
        <p:nvSpPr>
          <p:cNvPr id="7" name="Rounded Rectangular Callout 6"/>
          <p:cNvSpPr/>
          <p:nvPr/>
        </p:nvSpPr>
        <p:spPr>
          <a:xfrm>
            <a:off x="753774" y="4495800"/>
            <a:ext cx="1466850" cy="990600"/>
          </a:xfrm>
          <a:prstGeom prst="wedgeRoundRectCallout">
            <a:avLst>
              <a:gd name="adj1" fmla="val 181764"/>
              <a:gd name="adj2" fmla="val 481"/>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 am turning left</a:t>
            </a:r>
          </a:p>
        </p:txBody>
      </p:sp>
      <p:sp>
        <p:nvSpPr>
          <p:cNvPr id="8" name="Rounded Rectangular Callout 7"/>
          <p:cNvSpPr/>
          <p:nvPr/>
        </p:nvSpPr>
        <p:spPr>
          <a:xfrm>
            <a:off x="5868699" y="4516460"/>
            <a:ext cx="2209800" cy="835842"/>
          </a:xfrm>
          <a:prstGeom prst="wedgeRoundRectCallout">
            <a:avLst>
              <a:gd name="adj1" fmla="val -103592"/>
              <a:gd name="adj2" fmla="val 9668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I am going straight.</a:t>
            </a:r>
          </a:p>
        </p:txBody>
      </p:sp>
      <p:sp>
        <p:nvSpPr>
          <p:cNvPr id="9" name="Bent-Up Arrow 8"/>
          <p:cNvSpPr/>
          <p:nvPr/>
        </p:nvSpPr>
        <p:spPr>
          <a:xfrm rot="16200000">
            <a:off x="3075495" y="3401508"/>
            <a:ext cx="1371602" cy="1274185"/>
          </a:xfrm>
          <a:prstGeom prst="bentUpArrow">
            <a:avLst>
              <a:gd name="adj1" fmla="val 15974"/>
              <a:gd name="adj2" fmla="val 25000"/>
              <a:gd name="adj3" fmla="val 25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3775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kern="1200" dirty="0">
                <a:solidFill>
                  <a:schemeClr val="tx1"/>
                </a:solidFill>
                <a:effectLst/>
                <a:latin typeface="+mj-lt"/>
                <a:ea typeface="+mj-ea"/>
                <a:cs typeface="+mj-cs"/>
              </a:rPr>
              <a:t>Good Form (aka Symmetry )</a:t>
            </a:r>
          </a:p>
          <a:p>
            <a:endParaRPr lang="en-US" dirty="0"/>
          </a:p>
        </p:txBody>
      </p:sp>
      <p:sp>
        <p:nvSpPr>
          <p:cNvPr id="3" name="Content Placeholder 2"/>
          <p:cNvSpPr>
            <a:spLocks noGrp="1"/>
          </p:cNvSpPr>
          <p:nvPr>
            <p:ph sz="half" idx="1"/>
          </p:nvPr>
        </p:nvSpPr>
        <p:spPr/>
        <p:txBody>
          <a:bodyPr>
            <a:normAutofit fontScale="47500" lnSpcReduction="20000"/>
          </a:bodyPr>
          <a:lstStyle/>
          <a:p>
            <a:pPr lvl="0"/>
            <a:r>
              <a:rPr lang="en-US" sz="4400" kern="1200" dirty="0">
                <a:solidFill>
                  <a:schemeClr val="tx1"/>
                </a:solidFill>
                <a:effectLst/>
                <a:latin typeface="+mj-lt"/>
                <a:ea typeface="+mj-ea"/>
                <a:cs typeface="+mj-cs"/>
              </a:rPr>
              <a:t>The principle of good form refers to the tendency to group together forms of similar shape, pattern, color, etc. Even in cases where two or more forms clearly overlap, the human brain interprets them in a way that allows people to differentiate different patterns and/or shapes. </a:t>
            </a:r>
          </a:p>
          <a:p>
            <a:pPr lvl="0"/>
            <a:r>
              <a:rPr lang="en-US" sz="4400" kern="1200" dirty="0">
                <a:solidFill>
                  <a:schemeClr val="tx1"/>
                </a:solidFill>
                <a:effectLst/>
                <a:latin typeface="+mj-lt"/>
                <a:ea typeface="+mj-ea"/>
                <a:cs typeface="+mj-cs"/>
              </a:rPr>
              <a:t>An example would be a pile of presents where a dozen packages of different size and shape are wrapped in just three or so patterns of wrapping paper.</a:t>
            </a:r>
          </a:p>
          <a:p>
            <a:endParaRPr lang="en-US" dirty="0"/>
          </a:p>
        </p:txBody>
      </p:sp>
      <p:pic>
        <p:nvPicPr>
          <p:cNvPr id="9" name="Picture 6" descr="http://us.123rf.com/400wm/400/400/kjpargeter/kjpargeter0611/kjpargeter061100017/603879-3d-render-of-a-stack-of-gifts.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4200"/>
          <a:stretch/>
        </p:blipFill>
        <p:spPr bwMode="auto">
          <a:xfrm>
            <a:off x="4531496" y="1447800"/>
            <a:ext cx="4300084" cy="4495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5953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Grid</a:t>
            </a:r>
          </a:p>
        </p:txBody>
      </p:sp>
      <p:sp>
        <p:nvSpPr>
          <p:cNvPr id="3" name="Content Placeholder 2"/>
          <p:cNvSpPr>
            <a:spLocks noGrp="1"/>
          </p:cNvSpPr>
          <p:nvPr>
            <p:ph idx="1"/>
          </p:nvPr>
        </p:nvSpPr>
        <p:spPr/>
        <p:txBody>
          <a:bodyPr/>
          <a:lstStyle/>
          <a:p>
            <a:r>
              <a:rPr lang="en-US" dirty="0"/>
              <a:t>When designing a web page, we designers will usually employ a mechanism that facilitates good continuation:</a:t>
            </a:r>
            <a:r>
              <a:rPr lang="en-US" i="1" dirty="0"/>
              <a:t> </a:t>
            </a:r>
            <a:r>
              <a:rPr lang="en-US" sz="4800" i="1" dirty="0">
                <a:solidFill>
                  <a:srgbClr val="FF0000"/>
                </a:solidFill>
              </a:rPr>
              <a:t>the grid</a:t>
            </a:r>
            <a:r>
              <a:rPr lang="en-US" dirty="0"/>
              <a:t>. </a:t>
            </a:r>
          </a:p>
          <a:p>
            <a:r>
              <a:rPr lang="en-US" dirty="0"/>
              <a:t>A grid is most useful in bringing order to a layout, but it also is useful in indicating context. </a:t>
            </a:r>
          </a:p>
        </p:txBody>
      </p:sp>
    </p:spTree>
    <p:extLst>
      <p:ext uri="{BB962C8B-B14F-4D97-AF65-F5344CB8AC3E}">
        <p14:creationId xmlns:p14="http://schemas.microsoft.com/office/powerpoint/2010/main" val="2169049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Symmetry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780" y="1219201"/>
            <a:ext cx="8662249" cy="5181600"/>
          </a:xfrm>
        </p:spPr>
      </p:pic>
    </p:spTree>
    <p:custDataLst>
      <p:tags r:id="rId1"/>
    </p:custDataLst>
    <p:extLst>
      <p:ext uri="{BB962C8B-B14F-4D97-AF65-F5344CB8AC3E}">
        <p14:creationId xmlns:p14="http://schemas.microsoft.com/office/powerpoint/2010/main" val="389579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E88344C4-0556-47D3-97E2-935083B1089A}" type="slidenum">
              <a:rPr lang="en-GB" sz="1200">
                <a:solidFill>
                  <a:srgbClr val="FF9900"/>
                </a:solidFill>
                <a:latin typeface="Verdana" pitchFamily="34" charset="0"/>
              </a:rPr>
              <a:pPr eaLnBrk="1" hangingPunct="1"/>
              <a:t>5</a:t>
            </a:fld>
            <a:endParaRPr lang="en-GB" sz="1200">
              <a:solidFill>
                <a:srgbClr val="FF9900"/>
              </a:solidFill>
              <a:latin typeface="Verdana" pitchFamily="34" charset="0"/>
            </a:endParaRPr>
          </a:p>
        </p:txBody>
      </p:sp>
      <p:sp>
        <p:nvSpPr>
          <p:cNvPr id="5" name="Date Placeholder 2"/>
          <p:cNvSpPr>
            <a:spLocks noGrp="1"/>
          </p:cNvSpPr>
          <p:nvPr>
            <p:ph type="dt" sz="quarter" idx="11"/>
          </p:nvPr>
        </p:nvSpPr>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endParaRPr lang="en-GB" sz="1200" dirty="0">
              <a:solidFill>
                <a:srgbClr val="FF9900"/>
              </a:solidFill>
              <a:latin typeface="Verdana" pitchFamily="34" charset="0"/>
            </a:endParaRPr>
          </a:p>
        </p:txBody>
      </p:sp>
      <p:sp>
        <p:nvSpPr>
          <p:cNvPr id="25605" name="Rectangle 2"/>
          <p:cNvSpPr>
            <a:spLocks noGrp="1" noChangeArrowheads="1"/>
          </p:cNvSpPr>
          <p:nvPr>
            <p:ph type="title" idx="4294967295"/>
          </p:nvPr>
        </p:nvSpPr>
        <p:spPr/>
        <p:txBody>
          <a:bodyPr/>
          <a:lstStyle/>
          <a:p>
            <a:pPr eaLnBrk="1" hangingPunct="1"/>
            <a:r>
              <a:rPr lang="en-GB" sz="2400" dirty="0"/>
              <a:t>Activity: Find the price for a double room at the </a:t>
            </a:r>
            <a:br>
              <a:rPr lang="en-GB" sz="2400" dirty="0"/>
            </a:br>
            <a:r>
              <a:rPr lang="en-GB" sz="2400" dirty="0"/>
              <a:t>Quality Inn in Columbia</a:t>
            </a:r>
            <a:endParaRPr lang="en-GB" dirty="0"/>
          </a:p>
        </p:txBody>
      </p:sp>
      <p:graphicFrame>
        <p:nvGraphicFramePr>
          <p:cNvPr id="25602" name="Object 2"/>
          <p:cNvGraphicFramePr>
            <a:graphicFrameLocks noGrp="1" noChangeAspect="1"/>
          </p:cNvGraphicFramePr>
          <p:nvPr>
            <p:ph type="body" idx="4294967295"/>
          </p:nvPr>
        </p:nvGraphicFramePr>
        <p:xfrm>
          <a:off x="1673225" y="1600200"/>
          <a:ext cx="5797550" cy="4525963"/>
        </p:xfrm>
        <a:graphic>
          <a:graphicData uri="http://schemas.openxmlformats.org/presentationml/2006/ole">
            <mc:AlternateContent xmlns:mc="http://schemas.openxmlformats.org/markup-compatibility/2006">
              <mc:Choice xmlns:v="urn:schemas-microsoft-com:vml" Requires="v">
                <p:oleObj spid="_x0000_s2050" name="Document" r:id="rId5" imgW="4965192" imgH="3730752" progId="Word.Document.8">
                  <p:embed/>
                </p:oleObj>
              </mc:Choice>
              <mc:Fallback>
                <p:oleObj name="Document" r:id="rId5" imgW="4965192" imgH="3730752" progId="Word.Document.8">
                  <p:embed/>
                  <p:pic>
                    <p:nvPicPr>
                      <p:cNvPr id="2560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3225" y="1600200"/>
                        <a:ext cx="579755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Straight Arrow Connector 5"/>
          <p:cNvCxnSpPr/>
          <p:nvPr/>
        </p:nvCxnSpPr>
        <p:spPr>
          <a:xfrm flipH="1">
            <a:off x="6934200" y="5214582"/>
            <a:ext cx="1447800" cy="76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184965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Symmetry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000" y="1666081"/>
            <a:ext cx="7874000" cy="4394200"/>
          </a:xfrm>
        </p:spPr>
      </p:pic>
    </p:spTree>
    <p:custDataLst>
      <p:tags r:id="rId1"/>
    </p:custDataLst>
    <p:extLst>
      <p:ext uri="{BB962C8B-B14F-4D97-AF65-F5344CB8AC3E}">
        <p14:creationId xmlns:p14="http://schemas.microsoft.com/office/powerpoint/2010/main" val="3686287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Symmetry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5724" y="1600200"/>
            <a:ext cx="5932552" cy="4525963"/>
          </a:xfrm>
        </p:spPr>
      </p:pic>
    </p:spTree>
    <p:custDataLst>
      <p:tags r:id="rId1"/>
    </p:custDataLst>
    <p:extLst>
      <p:ext uri="{BB962C8B-B14F-4D97-AF65-F5344CB8AC3E}">
        <p14:creationId xmlns:p14="http://schemas.microsoft.com/office/powerpoint/2010/main" val="3538887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Symmetry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5098" y="1600200"/>
            <a:ext cx="6073803" cy="4525963"/>
          </a:xfrm>
        </p:spPr>
      </p:pic>
    </p:spTree>
    <p:custDataLst>
      <p:tags r:id="rId1"/>
    </p:custDataLst>
    <p:extLst>
      <p:ext uri="{BB962C8B-B14F-4D97-AF65-F5344CB8AC3E}">
        <p14:creationId xmlns:p14="http://schemas.microsoft.com/office/powerpoint/2010/main" val="3812026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Horizontal </a:t>
            </a:r>
            <a:r>
              <a:rPr lang="en-US" dirty="0" err="1"/>
              <a:t>Symetry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394" y="1600200"/>
            <a:ext cx="6945211" cy="4525963"/>
          </a:xfrm>
        </p:spPr>
      </p:pic>
    </p:spTree>
    <p:extLst>
      <p:ext uri="{BB962C8B-B14F-4D97-AF65-F5344CB8AC3E}">
        <p14:creationId xmlns:p14="http://schemas.microsoft.com/office/powerpoint/2010/main" val="3263555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t>
            </a:r>
            <a:r>
              <a:rPr lang="en-US" dirty="0" err="1"/>
              <a:t>Symetry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219200"/>
            <a:ext cx="4088780" cy="5438078"/>
          </a:xfrm>
        </p:spPr>
      </p:pic>
    </p:spTree>
    <p:extLst>
      <p:ext uri="{BB962C8B-B14F-4D97-AF65-F5344CB8AC3E}">
        <p14:creationId xmlns:p14="http://schemas.microsoft.com/office/powerpoint/2010/main" val="1120360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Radial Symmetry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5990" y="1600200"/>
            <a:ext cx="6392020" cy="4525963"/>
          </a:xfrm>
        </p:spPr>
      </p:pic>
    </p:spTree>
    <p:custDataLst>
      <p:tags r:id="rId1"/>
    </p:custDataLst>
    <p:extLst>
      <p:ext uri="{BB962C8B-B14F-4D97-AF65-F5344CB8AC3E}">
        <p14:creationId xmlns:p14="http://schemas.microsoft.com/office/powerpoint/2010/main" val="3664057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sketching or </a:t>
            </a:r>
            <a:r>
              <a:rPr lang="en-US" dirty="0" err="1"/>
              <a:t>wireframing</a:t>
            </a:r>
            <a:r>
              <a:rPr lang="en-US" dirty="0"/>
              <a:t> it is good to start with silhouettes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16086"/>
            <a:ext cx="6553200" cy="4613264"/>
          </a:xfrm>
        </p:spPr>
      </p:pic>
    </p:spTree>
    <p:extLst>
      <p:ext uri="{BB962C8B-B14F-4D97-AF65-F5344CB8AC3E}">
        <p14:creationId xmlns:p14="http://schemas.microsoft.com/office/powerpoint/2010/main" val="818948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Silouettes</a:t>
            </a:r>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22" t="13541" r="46160" b="18221"/>
          <a:stretch/>
        </p:blipFill>
        <p:spPr bwMode="auto">
          <a:xfrm>
            <a:off x="1905000" y="1295400"/>
            <a:ext cx="5284922" cy="499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690010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Proximity - </a:t>
            </a:r>
            <a:r>
              <a:rPr lang="en-US" baseline="0" dirty="0"/>
              <a:t> similarity - continuity</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10" t="18221" r="45683" b="44014"/>
          <a:stretch/>
        </p:blipFill>
        <p:spPr bwMode="auto">
          <a:xfrm>
            <a:off x="381000" y="1600200"/>
            <a:ext cx="838050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84129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Foreground and background</a:t>
            </a:r>
          </a:p>
        </p:txBody>
      </p:sp>
      <p:sp>
        <p:nvSpPr>
          <p:cNvPr id="3" name="Content Placeholder 2"/>
          <p:cNvSpPr>
            <a:spLocks noGrp="1"/>
          </p:cNvSpPr>
          <p:nvPr>
            <p:ph idx="1"/>
          </p:nvPr>
        </p:nvSpPr>
        <p:spPr/>
        <p:txBody>
          <a:bodyPr/>
          <a:lstStyle/>
          <a:p>
            <a:pPr lvl="0"/>
            <a:endParaRPr lang="en-US" sz="3600" kern="1200">
              <a:solidFill>
                <a:schemeClr val="tx1"/>
              </a:solidFill>
              <a:effectLst/>
              <a:latin typeface="+mj-lt"/>
              <a:ea typeface="+mj-ea"/>
              <a:cs typeface="+mj-cs"/>
            </a:endParaRPr>
          </a:p>
          <a:p>
            <a:endParaRPr lang="en-US"/>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98" t="18220" r="47828" b="14166"/>
          <a:stretch/>
        </p:blipFill>
        <p:spPr bwMode="auto">
          <a:xfrm>
            <a:off x="2057400" y="1600200"/>
            <a:ext cx="5005953" cy="494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1978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Proximity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2639" y="1600200"/>
            <a:ext cx="5578721" cy="4525963"/>
          </a:xfrm>
        </p:spPr>
      </p:pic>
    </p:spTree>
    <p:custDataLst>
      <p:tags r:id="rId1"/>
    </p:custDataLst>
    <p:extLst>
      <p:ext uri="{BB962C8B-B14F-4D97-AF65-F5344CB8AC3E}">
        <p14:creationId xmlns:p14="http://schemas.microsoft.com/office/powerpoint/2010/main" val="803392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Illusions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146183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30" y="635053"/>
            <a:ext cx="8125770" cy="5841948"/>
          </a:xfrm>
          <a:prstGeom prst="rect">
            <a:avLst/>
          </a:prstGeom>
        </p:spPr>
      </p:pic>
    </p:spTree>
    <p:extLst>
      <p:ext uri="{BB962C8B-B14F-4D97-AF65-F5344CB8AC3E}">
        <p14:creationId xmlns:p14="http://schemas.microsoft.com/office/powerpoint/2010/main" val="3751386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27" y="1905000"/>
            <a:ext cx="7434144" cy="3047999"/>
          </a:xfrm>
          <a:prstGeom prst="rect">
            <a:avLst/>
          </a:prstGeom>
        </p:spPr>
      </p:pic>
    </p:spTree>
    <p:extLst>
      <p:ext uri="{BB962C8B-B14F-4D97-AF65-F5344CB8AC3E}">
        <p14:creationId xmlns:p14="http://schemas.microsoft.com/office/powerpoint/2010/main" val="29938162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587" y="752475"/>
            <a:ext cx="4314825" cy="5353050"/>
          </a:xfrm>
          <a:prstGeom prst="rect">
            <a:avLst/>
          </a:prstGeom>
        </p:spPr>
      </p:pic>
      <p:sp>
        <p:nvSpPr>
          <p:cNvPr id="3" name="TextBox 2"/>
          <p:cNvSpPr txBox="1"/>
          <p:nvPr/>
        </p:nvSpPr>
        <p:spPr>
          <a:xfrm>
            <a:off x="3733800" y="6124575"/>
            <a:ext cx="2286000" cy="381000"/>
          </a:xfrm>
          <a:prstGeom prst="rect">
            <a:avLst/>
          </a:prstGeom>
          <a:noFill/>
        </p:spPr>
        <p:txBody>
          <a:bodyPr wrap="square" rtlCol="0">
            <a:spAutoFit/>
          </a:bodyPr>
          <a:lstStyle/>
          <a:p>
            <a:r>
              <a:rPr lang="en-US" dirty="0" err="1"/>
              <a:t>pareidolia</a:t>
            </a:r>
            <a:endParaRPr lang="en-US" dirty="0"/>
          </a:p>
        </p:txBody>
      </p:sp>
    </p:spTree>
    <p:extLst>
      <p:ext uri="{BB962C8B-B14F-4D97-AF65-F5344CB8AC3E}">
        <p14:creationId xmlns:p14="http://schemas.microsoft.com/office/powerpoint/2010/main" val="2440015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5" y="723900"/>
            <a:ext cx="4286250" cy="5410200"/>
          </a:xfrm>
          <a:prstGeom prst="rect">
            <a:avLst/>
          </a:prstGeom>
        </p:spPr>
      </p:pic>
    </p:spTree>
    <p:extLst>
      <p:ext uri="{BB962C8B-B14F-4D97-AF65-F5344CB8AC3E}">
        <p14:creationId xmlns:p14="http://schemas.microsoft.com/office/powerpoint/2010/main" val="2693052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03" y="457200"/>
            <a:ext cx="7778797" cy="5791200"/>
          </a:xfrm>
          <a:prstGeom prst="rect">
            <a:avLst/>
          </a:prstGeom>
        </p:spPr>
      </p:pic>
    </p:spTree>
    <p:extLst>
      <p:ext uri="{BB962C8B-B14F-4D97-AF65-F5344CB8AC3E}">
        <p14:creationId xmlns:p14="http://schemas.microsoft.com/office/powerpoint/2010/main" val="2619994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13" y="685800"/>
            <a:ext cx="8099102" cy="5410200"/>
          </a:xfrm>
          <a:prstGeom prst="rect">
            <a:avLst/>
          </a:prstGeom>
        </p:spPr>
      </p:pic>
    </p:spTree>
    <p:extLst>
      <p:ext uri="{BB962C8B-B14F-4D97-AF65-F5344CB8AC3E}">
        <p14:creationId xmlns:p14="http://schemas.microsoft.com/office/powerpoint/2010/main" val="1250721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913" y="1295400"/>
            <a:ext cx="7552173" cy="4980057"/>
          </a:xfrm>
          <a:prstGeom prst="rect">
            <a:avLst/>
          </a:prstGeom>
        </p:spPr>
      </p:pic>
    </p:spTree>
    <p:extLst>
      <p:ext uri="{BB962C8B-B14F-4D97-AF65-F5344CB8AC3E}">
        <p14:creationId xmlns:p14="http://schemas.microsoft.com/office/powerpoint/2010/main" val="192528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Proximity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273" y="1600200"/>
            <a:ext cx="5657453" cy="4525963"/>
          </a:xfrm>
        </p:spPr>
      </p:pic>
    </p:spTree>
    <p:custDataLst>
      <p:tags r:id="rId1"/>
    </p:custDataLst>
    <p:extLst>
      <p:ext uri="{BB962C8B-B14F-4D97-AF65-F5344CB8AC3E}">
        <p14:creationId xmlns:p14="http://schemas.microsoft.com/office/powerpoint/2010/main" val="11239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Proximity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5168" y="1600200"/>
            <a:ext cx="3913663" cy="4525963"/>
          </a:xfrm>
        </p:spPr>
      </p:pic>
    </p:spTree>
    <p:custDataLst>
      <p:tags r:id="rId1"/>
    </p:custDataLst>
    <p:extLst>
      <p:ext uri="{BB962C8B-B14F-4D97-AF65-F5344CB8AC3E}">
        <p14:creationId xmlns:p14="http://schemas.microsoft.com/office/powerpoint/2010/main" val="3099421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Uniform Connectedness</a:t>
            </a:r>
          </a:p>
        </p:txBody>
      </p:sp>
      <p:sp>
        <p:nvSpPr>
          <p:cNvPr id="6" name="Content Placeholder 5"/>
          <p:cNvSpPr>
            <a:spLocks noGrp="1"/>
          </p:cNvSpPr>
          <p:nvPr>
            <p:ph sz="half" idx="1"/>
          </p:nvPr>
        </p:nvSpPr>
        <p:spPr/>
        <p:txBody>
          <a:bodyPr>
            <a:normAutofit fontScale="77500" lnSpcReduction="20000"/>
          </a:bodyPr>
          <a:lstStyle/>
          <a:p>
            <a:r>
              <a:rPr lang="en-US" dirty="0"/>
              <a:t>The principle of uniform connectedness is the strongest of the Gestalt Principles concerned with relatedness. It refers to the fact that </a:t>
            </a:r>
            <a:r>
              <a:rPr lang="en-US" b="1" i="1" dirty="0"/>
              <a:t>elements that are connected by uniform visual properties are perceived as being more related than elements that are not connected</a:t>
            </a:r>
            <a:r>
              <a:rPr lang="en-US" dirty="0"/>
              <a:t>. As with the principle of proximity, uniform connectedness causes us to perceive groups or chunks rather than unrelated, individual things.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417638"/>
            <a:ext cx="4038600" cy="2692400"/>
          </a:xfrm>
          <a:prstGeom prst="rect">
            <a:avLst/>
          </a:prstGeom>
        </p:spPr>
      </p:pic>
    </p:spTree>
    <p:extLst>
      <p:ext uri="{BB962C8B-B14F-4D97-AF65-F5344CB8AC3E}">
        <p14:creationId xmlns:p14="http://schemas.microsoft.com/office/powerpoint/2010/main" val="4049132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9068</TotalTime>
  <Words>1317</Words>
  <Application>Microsoft Office PowerPoint</Application>
  <PresentationFormat>On-screen Show (4:3)</PresentationFormat>
  <Paragraphs>108</Paragraphs>
  <Slides>67</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4" baseType="lpstr">
      <vt:lpstr>Arial</vt:lpstr>
      <vt:lpstr>Calibri</vt:lpstr>
      <vt:lpstr>ff-tisa-web-pro-1</vt:lpstr>
      <vt:lpstr>Times</vt:lpstr>
      <vt:lpstr>Verdana</vt:lpstr>
      <vt:lpstr>Office Theme</vt:lpstr>
      <vt:lpstr>Document</vt:lpstr>
      <vt:lpstr>Gestalt Principles</vt:lpstr>
      <vt:lpstr>Law of Proximity</vt:lpstr>
      <vt:lpstr>Proximity so strong it overrides similarity</vt:lpstr>
      <vt:lpstr>Activity: Find the price of a double room at the Holiday Inn in Bradley</vt:lpstr>
      <vt:lpstr>Activity: Find the price for a double room at the  Quality Inn in Columbia</vt:lpstr>
      <vt:lpstr>Example:  Proximity</vt:lpstr>
      <vt:lpstr>Example:  Proximity</vt:lpstr>
      <vt:lpstr>Example:  Proximity</vt:lpstr>
      <vt:lpstr>Uniform Connectedness</vt:lpstr>
      <vt:lpstr> Examples</vt:lpstr>
      <vt:lpstr>What could make this better?</vt:lpstr>
      <vt:lpstr>The lines help to connect</vt:lpstr>
      <vt:lpstr>Law of Similarity </vt:lpstr>
      <vt:lpstr>Example:  Similarity</vt:lpstr>
      <vt:lpstr>Example:  Similarity</vt:lpstr>
      <vt:lpstr>Example:  Similarity</vt:lpstr>
      <vt:lpstr>Example:  Similarity</vt:lpstr>
      <vt:lpstr>What items are similar/dissimilar?</vt:lpstr>
      <vt:lpstr>Law of Closure</vt:lpstr>
      <vt:lpstr>Better definition</vt:lpstr>
      <vt:lpstr> Logo Examples</vt:lpstr>
      <vt:lpstr>Image Examples</vt:lpstr>
      <vt:lpstr>Visuals on Web:  Closure</vt:lpstr>
      <vt:lpstr>Example:  Closure</vt:lpstr>
      <vt:lpstr>Example:  Closure</vt:lpstr>
      <vt:lpstr>Finishing the story</vt:lpstr>
      <vt:lpstr>Finishing the story 2</vt:lpstr>
      <vt:lpstr>Besides the visual…</vt:lpstr>
      <vt:lpstr>Along the line</vt:lpstr>
      <vt:lpstr>Along the line</vt:lpstr>
      <vt:lpstr>Law of Good Continuation  </vt:lpstr>
      <vt:lpstr>Figure and Ground</vt:lpstr>
      <vt:lpstr>Example:  Foreground/Background</vt:lpstr>
      <vt:lpstr>Example:  Foreground/Background</vt:lpstr>
      <vt:lpstr>Example:  Foreground/Background</vt:lpstr>
      <vt:lpstr>Example:  Foreground/Background</vt:lpstr>
      <vt:lpstr>Example:  Foreground/Background</vt:lpstr>
      <vt:lpstr>Which is better and why?</vt:lpstr>
      <vt:lpstr>More on the “why”</vt:lpstr>
      <vt:lpstr>Remember our design principle of AFFORDANCE?</vt:lpstr>
      <vt:lpstr>Law of Common Fate - a flock of birds. </vt:lpstr>
      <vt:lpstr>Example:  Common Fate</vt:lpstr>
      <vt:lpstr>Example:  Common Fate</vt:lpstr>
      <vt:lpstr>Example:  Common Fate</vt:lpstr>
      <vt:lpstr>Example:  Common Fate</vt:lpstr>
      <vt:lpstr> In the wild example</vt:lpstr>
      <vt:lpstr>Good Form (aka Symmetry ) </vt:lpstr>
      <vt:lpstr>The Grid</vt:lpstr>
      <vt:lpstr>Example:  Symmetry</vt:lpstr>
      <vt:lpstr>Example:  Symmetry</vt:lpstr>
      <vt:lpstr>Example:  Symmetry</vt:lpstr>
      <vt:lpstr>Example:  Symmetry</vt:lpstr>
      <vt:lpstr>Horizontal Symetry</vt:lpstr>
      <vt:lpstr>Vertical Symetry</vt:lpstr>
      <vt:lpstr>Example:  Radial Symmetry</vt:lpstr>
      <vt:lpstr>When sketching or wireframing it is good to start with silhouettes</vt:lpstr>
      <vt:lpstr>Silouettes</vt:lpstr>
      <vt:lpstr>Proximity -  similarity - continuity</vt:lpstr>
      <vt:lpstr>Foreground and background</vt:lpstr>
      <vt:lpstr>Gestalt Illusions</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Gestalt Principles</dc:title>
  <dc:creator>Sarah Walczynski</dc:creator>
  <cp:lastModifiedBy>Sarah Walczynski</cp:lastModifiedBy>
  <cp:revision>63</cp:revision>
  <dcterms:created xsi:type="dcterms:W3CDTF">2013-08-20T01:43:59Z</dcterms:created>
  <dcterms:modified xsi:type="dcterms:W3CDTF">2021-01-19T15:54:58Z</dcterms:modified>
</cp:coreProperties>
</file>