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85" r:id="rId7"/>
    <p:sldId id="262" r:id="rId8"/>
    <p:sldId id="261" r:id="rId9"/>
    <p:sldId id="263" r:id="rId10"/>
    <p:sldId id="265" r:id="rId11"/>
    <p:sldId id="271" r:id="rId12"/>
    <p:sldId id="268" r:id="rId13"/>
    <p:sldId id="269" r:id="rId14"/>
    <p:sldId id="273" r:id="rId15"/>
    <p:sldId id="291" r:id="rId16"/>
    <p:sldId id="282" r:id="rId17"/>
    <p:sldId id="266" r:id="rId18"/>
    <p:sldId id="278" r:id="rId19"/>
    <p:sldId id="274" r:id="rId20"/>
    <p:sldId id="275" r:id="rId21"/>
    <p:sldId id="276" r:id="rId22"/>
    <p:sldId id="287" r:id="rId23"/>
    <p:sldId id="293" r:id="rId24"/>
    <p:sldId id="294" r:id="rId25"/>
    <p:sldId id="295" r:id="rId26"/>
    <p:sldId id="283" r:id="rId27"/>
    <p:sldId id="270" r:id="rId28"/>
    <p:sldId id="272" r:id="rId29"/>
    <p:sldId id="264" r:id="rId30"/>
    <p:sldId id="267" r:id="rId31"/>
    <p:sldId id="289" r:id="rId32"/>
    <p:sldId id="277" r:id="rId33"/>
    <p:sldId id="290" r:id="rId34"/>
    <p:sldId id="292" r:id="rId35"/>
    <p:sldId id="286" r:id="rId36"/>
    <p:sldId id="288" r:id="rId37"/>
    <p:sldId id="257" r:id="rId38"/>
    <p:sldId id="280" r:id="rId39"/>
    <p:sldId id="28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0" y="48"/>
      </p:cViewPr>
      <p:guideLst/>
    </p:cSldViewPr>
  </p:slideViewPr>
  <p:notesTextViewPr>
    <p:cViewPr>
      <p:scale>
        <a:sx n="1" d="1"/>
        <a:sy n="1" d="1"/>
      </p:scale>
      <p:origin x="0" y="0"/>
    </p:cViewPr>
  </p:notesTextViewPr>
  <p:sorterViewPr>
    <p:cViewPr>
      <p:scale>
        <a:sx n="100" d="100"/>
        <a:sy n="100" d="100"/>
      </p:scale>
      <p:origin x="0" y="-110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5CE5-17B3-49F7-93A0-E45B297CA6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AF51-3E0B-433B-9609-CA129FEEE7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EFAA70-3430-424C-929A-AE51D474A168}"/>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1BA2008A-4174-489C-9E17-4D1469FB02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2E5E7-D848-4FAD-9888-7643E8E032DF}"/>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3225529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51FEA-B0F6-48E0-BC17-F3AEF152020A}"/>
              </a:ext>
            </a:extLst>
          </p:cNvPr>
          <p:cNvSpPr>
            <a:spLocks noGrp="1"/>
          </p:cNvSpPr>
          <p:nvPr>
            <p:ph type="title"/>
          </p:nvPr>
        </p:nvSpPr>
        <p:spPr/>
        <p:txBody>
          <a:bodyPr/>
          <a:lstStyle>
            <a:lvl1pPr>
              <a:defRPr b="0"/>
            </a:lvl1pPr>
          </a:lstStyle>
          <a:p>
            <a:r>
              <a:rPr lang="en-US" dirty="0"/>
              <a:t>Click to edit Master title style</a:t>
            </a:r>
          </a:p>
        </p:txBody>
      </p:sp>
      <p:sp>
        <p:nvSpPr>
          <p:cNvPr id="3" name="Vertical Text Placeholder 2">
            <a:extLst>
              <a:ext uri="{FF2B5EF4-FFF2-40B4-BE49-F238E27FC236}">
                <a16:creationId xmlns:a16="http://schemas.microsoft.com/office/drawing/2014/main" id="{96C8E613-19C6-4D85-A815-24DAE39857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D889A2-7F2F-42F0-8909-47F252B11AB6}"/>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03875EBB-E672-4DF7-8843-607B292B5B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453A82-1409-4F0E-ACE6-070F5E3939F5}"/>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97463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70E04D-DA1B-473D-98F3-D694732B183B}"/>
              </a:ext>
            </a:extLst>
          </p:cNvPr>
          <p:cNvSpPr>
            <a:spLocks noGrp="1"/>
          </p:cNvSpPr>
          <p:nvPr>
            <p:ph type="title" orient="vert"/>
          </p:nvPr>
        </p:nvSpPr>
        <p:spPr>
          <a:xfrm>
            <a:off x="8724900" y="365125"/>
            <a:ext cx="2628900" cy="5811838"/>
          </a:xfrm>
        </p:spPr>
        <p:txBody>
          <a:bodyPr vert="eaVert"/>
          <a:lstStyle>
            <a:lvl1pPr>
              <a:defRPr b="0"/>
            </a:lvl1pPr>
          </a:lstStyle>
          <a:p>
            <a:r>
              <a:rPr lang="en-US" dirty="0"/>
              <a:t>Click to edit Master title style</a:t>
            </a:r>
          </a:p>
        </p:txBody>
      </p:sp>
      <p:sp>
        <p:nvSpPr>
          <p:cNvPr id="3" name="Vertical Text Placeholder 2">
            <a:extLst>
              <a:ext uri="{FF2B5EF4-FFF2-40B4-BE49-F238E27FC236}">
                <a16:creationId xmlns:a16="http://schemas.microsoft.com/office/drawing/2014/main" id="{A5BEEE0C-D3C1-4EDC-B46D-58A7147233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1C15C-441E-418A-88EC-AAB51A87CD9C}"/>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164DD1CB-0B7A-4269-AA9C-E9A8F0A31F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7FEDCE-3D79-42CB-A05C-FA8E3DD96ADC}"/>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376137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98F8-39C2-4759-AB4B-E132DB9CD15D}"/>
              </a:ext>
            </a:extLst>
          </p:cNvPr>
          <p:cNvSpPr>
            <a:spLocks noGrp="1"/>
          </p:cNvSpPr>
          <p:nvPr>
            <p:ph type="title"/>
          </p:nvPr>
        </p:nvSpPr>
        <p:spPr/>
        <p:txBody>
          <a:bodyPr/>
          <a:lstStyle>
            <a:lvl1pPr>
              <a:defRPr b="1"/>
            </a:lvl1pPr>
          </a:lstStyle>
          <a:p>
            <a:r>
              <a:rPr lang="en-US" dirty="0"/>
              <a:t>Click to edit Master title style</a:t>
            </a:r>
          </a:p>
        </p:txBody>
      </p:sp>
      <p:sp>
        <p:nvSpPr>
          <p:cNvPr id="3" name="Content Placeholder 2">
            <a:extLst>
              <a:ext uri="{FF2B5EF4-FFF2-40B4-BE49-F238E27FC236}">
                <a16:creationId xmlns:a16="http://schemas.microsoft.com/office/drawing/2014/main" id="{C7107317-DAE8-46F7-A06E-97CA4CB51F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AD011-D55F-460A-BDBA-83DE974B72FE}"/>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A6787E7C-4208-4453-B33F-0C4D3C19E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9066B-E6B9-4CE4-B060-96F5C7275695}"/>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938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491C-B5CD-4C2F-9998-1784959AC0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D80B30-D23B-48D6-9F4A-A8B7289134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34F604-6849-4045-8379-9558C7446103}"/>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22A4E858-8782-4473-B9D4-B59D174F2D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B5645-CDDC-4D34-8784-6146B90AF012}"/>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117951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4767-26D6-460C-9CBB-82C10F1F8111}"/>
              </a:ext>
            </a:extLst>
          </p:cNvPr>
          <p:cNvSpPr>
            <a:spLocks noGrp="1"/>
          </p:cNvSpPr>
          <p:nvPr>
            <p:ph type="title"/>
          </p:nvPr>
        </p:nvSpPr>
        <p:spPr/>
        <p:txBody>
          <a:bodyPr/>
          <a:lstStyle>
            <a:lvl1pPr>
              <a:defRPr b="0"/>
            </a:lvl1pPr>
          </a:lstStyle>
          <a:p>
            <a:r>
              <a:rPr lang="en-US" dirty="0"/>
              <a:t>Click to edit Master title style</a:t>
            </a:r>
          </a:p>
        </p:txBody>
      </p:sp>
      <p:sp>
        <p:nvSpPr>
          <p:cNvPr id="3" name="Content Placeholder 2">
            <a:extLst>
              <a:ext uri="{FF2B5EF4-FFF2-40B4-BE49-F238E27FC236}">
                <a16:creationId xmlns:a16="http://schemas.microsoft.com/office/drawing/2014/main" id="{5F7A776A-A41E-41EB-A95B-E19F88BC0F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98DD93-8EBA-44F7-B466-61078F1044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2F80DB-8D71-47E8-91A0-DD30897325F6}"/>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6" name="Footer Placeholder 5">
            <a:extLst>
              <a:ext uri="{FF2B5EF4-FFF2-40B4-BE49-F238E27FC236}">
                <a16:creationId xmlns:a16="http://schemas.microsoft.com/office/drawing/2014/main" id="{09A5DE11-53B3-4C45-BD88-BA92BD3196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761E5B-F46F-40B0-AE10-7F1E63D8D3CA}"/>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11005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E768F-56EE-42A4-9559-297AE5692DCF}"/>
              </a:ext>
            </a:extLst>
          </p:cNvPr>
          <p:cNvSpPr>
            <a:spLocks noGrp="1"/>
          </p:cNvSpPr>
          <p:nvPr>
            <p:ph type="title"/>
          </p:nvPr>
        </p:nvSpPr>
        <p:spPr>
          <a:xfrm>
            <a:off x="839788" y="365125"/>
            <a:ext cx="10515600" cy="1325563"/>
          </a:xfrm>
        </p:spPr>
        <p:txBody>
          <a:bodyPr/>
          <a:lstStyle>
            <a:lvl1pPr>
              <a:defRPr b="0"/>
            </a:lvl1pPr>
          </a:lstStyle>
          <a:p>
            <a:r>
              <a:rPr lang="en-US" dirty="0"/>
              <a:t>Click to edit Master title style</a:t>
            </a:r>
          </a:p>
        </p:txBody>
      </p:sp>
      <p:sp>
        <p:nvSpPr>
          <p:cNvPr id="3" name="Text Placeholder 2">
            <a:extLst>
              <a:ext uri="{FF2B5EF4-FFF2-40B4-BE49-F238E27FC236}">
                <a16:creationId xmlns:a16="http://schemas.microsoft.com/office/drawing/2014/main" id="{4A88A583-59A1-4705-8B6B-F1B14EC4F7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8A00C1-B59D-4FED-A9D1-139D5E6ADE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4E58BF-28DA-4A44-80C4-F3852C6153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2DD440-D34D-4CC1-A18D-AB4EEE6ADF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69FE76-1032-4126-BE9F-C0C75E8AB12C}"/>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8" name="Footer Placeholder 7">
            <a:extLst>
              <a:ext uri="{FF2B5EF4-FFF2-40B4-BE49-F238E27FC236}">
                <a16:creationId xmlns:a16="http://schemas.microsoft.com/office/drawing/2014/main" id="{436D7A9C-7D1F-4D47-A57A-E15E442DDC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BA9988-3A81-4A5C-BD52-6C8A4F13C0D6}"/>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237331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25A0-A02E-4917-8DCF-739C656C930B}"/>
              </a:ext>
            </a:extLst>
          </p:cNvPr>
          <p:cNvSpPr>
            <a:spLocks noGrp="1"/>
          </p:cNvSpPr>
          <p:nvPr>
            <p:ph type="title"/>
          </p:nvPr>
        </p:nvSpPr>
        <p:spPr/>
        <p:txBody>
          <a:bodyPr/>
          <a:lstStyle>
            <a:lvl1pPr>
              <a:defRPr b="0"/>
            </a:lvl1pPr>
          </a:lstStyle>
          <a:p>
            <a:r>
              <a:rPr lang="en-US" dirty="0"/>
              <a:t>Click to edit Master title style</a:t>
            </a:r>
          </a:p>
        </p:txBody>
      </p:sp>
      <p:sp>
        <p:nvSpPr>
          <p:cNvPr id="3" name="Date Placeholder 2">
            <a:extLst>
              <a:ext uri="{FF2B5EF4-FFF2-40B4-BE49-F238E27FC236}">
                <a16:creationId xmlns:a16="http://schemas.microsoft.com/office/drawing/2014/main" id="{B2144535-B67A-4114-BA2A-C6B708648ABE}"/>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4" name="Footer Placeholder 3">
            <a:extLst>
              <a:ext uri="{FF2B5EF4-FFF2-40B4-BE49-F238E27FC236}">
                <a16:creationId xmlns:a16="http://schemas.microsoft.com/office/drawing/2014/main" id="{41E50729-52C8-4EA7-AAB4-F50E5CBF30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938945-AABD-4F03-9781-BB83ED54E609}"/>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205180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68E13F-E9B7-421C-8AC5-BEE299CC83FB}"/>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3" name="Footer Placeholder 2">
            <a:extLst>
              <a:ext uri="{FF2B5EF4-FFF2-40B4-BE49-F238E27FC236}">
                <a16:creationId xmlns:a16="http://schemas.microsoft.com/office/drawing/2014/main" id="{F3DF5AD7-1301-462A-9959-6D4F1E62A8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D7B73E-DF82-4075-ABB6-F9598C32E3DF}"/>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172117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F4174-4806-43DC-85DA-DA2283DE0242}"/>
              </a:ext>
            </a:extLst>
          </p:cNvPr>
          <p:cNvSpPr>
            <a:spLocks noGrp="1"/>
          </p:cNvSpPr>
          <p:nvPr>
            <p:ph type="title"/>
          </p:nvPr>
        </p:nvSpPr>
        <p:spPr>
          <a:xfrm>
            <a:off x="839788" y="457200"/>
            <a:ext cx="3932237" cy="1600200"/>
          </a:xfrm>
        </p:spPr>
        <p:txBody>
          <a:bodyPr anchor="b"/>
          <a:lstStyle>
            <a:lvl1pPr>
              <a:defRPr sz="3200" b="0"/>
            </a:lvl1pPr>
          </a:lstStyle>
          <a:p>
            <a:r>
              <a:rPr lang="en-US" dirty="0"/>
              <a:t>Click to edit Master title style</a:t>
            </a:r>
          </a:p>
        </p:txBody>
      </p:sp>
      <p:sp>
        <p:nvSpPr>
          <p:cNvPr id="3" name="Content Placeholder 2">
            <a:extLst>
              <a:ext uri="{FF2B5EF4-FFF2-40B4-BE49-F238E27FC236}">
                <a16:creationId xmlns:a16="http://schemas.microsoft.com/office/drawing/2014/main" id="{0BF243E9-8864-450D-9118-0EF6655C19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83E506-0BDC-491F-99BC-B8582AA88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F625AE-3A20-4D15-ABAC-BCC62A22D85F}"/>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6" name="Footer Placeholder 5">
            <a:extLst>
              <a:ext uri="{FF2B5EF4-FFF2-40B4-BE49-F238E27FC236}">
                <a16:creationId xmlns:a16="http://schemas.microsoft.com/office/drawing/2014/main" id="{92FD8D32-E58B-4F3D-A2CE-775317494E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57823A-8391-42C9-83B4-395EFA03D933}"/>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168282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BB77-B370-43CD-B54E-63450B348423}"/>
              </a:ext>
            </a:extLst>
          </p:cNvPr>
          <p:cNvSpPr>
            <a:spLocks noGrp="1"/>
          </p:cNvSpPr>
          <p:nvPr>
            <p:ph type="title"/>
          </p:nvPr>
        </p:nvSpPr>
        <p:spPr>
          <a:xfrm>
            <a:off x="839788" y="457200"/>
            <a:ext cx="3932237" cy="1600200"/>
          </a:xfrm>
        </p:spPr>
        <p:txBody>
          <a:bodyPr anchor="b"/>
          <a:lstStyle>
            <a:lvl1pPr>
              <a:defRPr sz="3200" b="0"/>
            </a:lvl1pPr>
          </a:lstStyle>
          <a:p>
            <a:r>
              <a:rPr lang="en-US" dirty="0"/>
              <a:t>Click to edit Master title style</a:t>
            </a:r>
          </a:p>
        </p:txBody>
      </p:sp>
      <p:sp>
        <p:nvSpPr>
          <p:cNvPr id="3" name="Picture Placeholder 2">
            <a:extLst>
              <a:ext uri="{FF2B5EF4-FFF2-40B4-BE49-F238E27FC236}">
                <a16:creationId xmlns:a16="http://schemas.microsoft.com/office/drawing/2014/main" id="{5B60AFF3-9FCB-4EE9-975E-62509BB272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21FACB-3367-4AED-8464-BE142BE91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3B286-8C7B-4E75-BE33-B4A74E2662C5}"/>
              </a:ext>
            </a:extLst>
          </p:cNvPr>
          <p:cNvSpPr>
            <a:spLocks noGrp="1"/>
          </p:cNvSpPr>
          <p:nvPr>
            <p:ph type="dt" sz="half" idx="10"/>
          </p:nvPr>
        </p:nvSpPr>
        <p:spPr/>
        <p:txBody>
          <a:bodyPr/>
          <a:lstStyle/>
          <a:p>
            <a:fld id="{C08D7599-16ED-4B5E-9413-F765BCEC636E}" type="datetimeFigureOut">
              <a:rPr lang="en-US" smtClean="0"/>
              <a:t>1/12/2021</a:t>
            </a:fld>
            <a:endParaRPr lang="en-US"/>
          </a:p>
        </p:txBody>
      </p:sp>
      <p:sp>
        <p:nvSpPr>
          <p:cNvPr id="6" name="Footer Placeholder 5">
            <a:extLst>
              <a:ext uri="{FF2B5EF4-FFF2-40B4-BE49-F238E27FC236}">
                <a16:creationId xmlns:a16="http://schemas.microsoft.com/office/drawing/2014/main" id="{5065BC5A-84D2-4226-B2E0-CBA4A8951A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394130-3132-4D54-8163-45A9746B11E3}"/>
              </a:ext>
            </a:extLst>
          </p:cNvPr>
          <p:cNvSpPr>
            <a:spLocks noGrp="1"/>
          </p:cNvSpPr>
          <p:nvPr>
            <p:ph type="sldNum" sz="quarter" idx="12"/>
          </p:nvPr>
        </p:nvSpPr>
        <p:spPr/>
        <p:txBody>
          <a:bodyPr/>
          <a:lstStyle/>
          <a:p>
            <a:fld id="{20C34F0D-F97F-4D39-BC2A-F630108FD573}" type="slidenum">
              <a:rPr lang="en-US" smtClean="0"/>
              <a:t>‹#›</a:t>
            </a:fld>
            <a:endParaRPr lang="en-US"/>
          </a:p>
        </p:txBody>
      </p:sp>
    </p:spTree>
    <p:extLst>
      <p:ext uri="{BB962C8B-B14F-4D97-AF65-F5344CB8AC3E}">
        <p14:creationId xmlns:p14="http://schemas.microsoft.com/office/powerpoint/2010/main" val="1798024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D569DC-095D-4630-B8C9-D98F251F3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7D03DB-DF95-4E2A-8FE6-B3F39EC392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C408C-03B1-44FF-AAD6-3B356A0D71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D7599-16ED-4B5E-9413-F765BCEC636E}" type="datetimeFigureOut">
              <a:rPr lang="en-US" smtClean="0"/>
              <a:t>1/12/2021</a:t>
            </a:fld>
            <a:endParaRPr lang="en-US"/>
          </a:p>
        </p:txBody>
      </p:sp>
      <p:sp>
        <p:nvSpPr>
          <p:cNvPr id="5" name="Footer Placeholder 4">
            <a:extLst>
              <a:ext uri="{FF2B5EF4-FFF2-40B4-BE49-F238E27FC236}">
                <a16:creationId xmlns:a16="http://schemas.microsoft.com/office/drawing/2014/main" id="{E742F90E-D8B2-46CC-9E69-4C33EE952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D1CCE9-FBB2-458F-ACE9-EE3037B83B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34F0D-F97F-4D39-BC2A-F630108FD573}" type="slidenum">
              <a:rPr lang="en-US" smtClean="0"/>
              <a:t>‹#›</a:t>
            </a:fld>
            <a:endParaRPr lang="en-US"/>
          </a:p>
        </p:txBody>
      </p:sp>
    </p:spTree>
    <p:extLst>
      <p:ext uri="{BB962C8B-B14F-4D97-AF65-F5344CB8AC3E}">
        <p14:creationId xmlns:p14="http://schemas.microsoft.com/office/powerpoint/2010/main" val="2511840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ountryfinancial.com/en/styleguide/atoms/global/colors.html"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hyperlink" Target="https://www.td.org/education-courses/search-all-programs" TargetMode="Externa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74A6-B34E-411F-8C88-BB9D32658DD0}"/>
              </a:ext>
            </a:extLst>
          </p:cNvPr>
          <p:cNvSpPr>
            <a:spLocks noGrp="1"/>
          </p:cNvSpPr>
          <p:nvPr>
            <p:ph type="ctrTitle"/>
          </p:nvPr>
        </p:nvSpPr>
        <p:spPr/>
        <p:txBody>
          <a:bodyPr/>
          <a:lstStyle/>
          <a:p>
            <a:r>
              <a:rPr lang="en-US" dirty="0"/>
              <a:t>Facilitator Best Practices</a:t>
            </a:r>
          </a:p>
        </p:txBody>
      </p:sp>
      <p:sp>
        <p:nvSpPr>
          <p:cNvPr id="3" name="Subtitle 2">
            <a:extLst>
              <a:ext uri="{FF2B5EF4-FFF2-40B4-BE49-F238E27FC236}">
                <a16:creationId xmlns:a16="http://schemas.microsoft.com/office/drawing/2014/main" id="{D6EFA7D2-52AC-4521-A2B9-719955996443}"/>
              </a:ext>
            </a:extLst>
          </p:cNvPr>
          <p:cNvSpPr>
            <a:spLocks noGrp="1"/>
          </p:cNvSpPr>
          <p:nvPr>
            <p:ph type="subTitle" idx="1"/>
          </p:nvPr>
        </p:nvSpPr>
        <p:spPr/>
        <p:txBody>
          <a:bodyPr/>
          <a:lstStyle/>
          <a:p>
            <a:r>
              <a:rPr lang="en-US" dirty="0"/>
              <a:t>Contact Center Learning &amp; Development</a:t>
            </a:r>
          </a:p>
        </p:txBody>
      </p:sp>
    </p:spTree>
    <p:extLst>
      <p:ext uri="{BB962C8B-B14F-4D97-AF65-F5344CB8AC3E}">
        <p14:creationId xmlns:p14="http://schemas.microsoft.com/office/powerpoint/2010/main" val="3281051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FF0798-4B91-4F5A-B6E4-8111926FE4D1}"/>
              </a:ext>
            </a:extLst>
          </p:cNvPr>
          <p:cNvSpPr>
            <a:spLocks noGrp="1"/>
          </p:cNvSpPr>
          <p:nvPr>
            <p:ph type="title"/>
          </p:nvPr>
        </p:nvSpPr>
        <p:spPr/>
        <p:txBody>
          <a:bodyPr/>
          <a:lstStyle/>
          <a:p>
            <a:r>
              <a:rPr lang="en-US" dirty="0"/>
              <a:t>Look &amp; Feel &amp; Pattern</a:t>
            </a:r>
          </a:p>
        </p:txBody>
      </p:sp>
      <p:sp>
        <p:nvSpPr>
          <p:cNvPr id="4" name="Content Placeholder 3">
            <a:extLst>
              <a:ext uri="{FF2B5EF4-FFF2-40B4-BE49-F238E27FC236}">
                <a16:creationId xmlns:a16="http://schemas.microsoft.com/office/drawing/2014/main" id="{E38B4401-048D-4E3A-9FA7-773DA3C7B18B}"/>
              </a:ext>
            </a:extLst>
          </p:cNvPr>
          <p:cNvSpPr>
            <a:spLocks noGrp="1"/>
          </p:cNvSpPr>
          <p:nvPr>
            <p:ph sz="half" idx="1"/>
          </p:nvPr>
        </p:nvSpPr>
        <p:spPr/>
        <p:txBody>
          <a:bodyPr>
            <a:normAutofit fontScale="92500" lnSpcReduction="20000"/>
          </a:bodyPr>
          <a:lstStyle/>
          <a:p>
            <a:pPr marL="0" indent="0">
              <a:buNone/>
            </a:pPr>
            <a:r>
              <a:rPr lang="en-US" b="1" dirty="0"/>
              <a:t>Look</a:t>
            </a:r>
          </a:p>
          <a:p>
            <a:r>
              <a:rPr lang="en-US" dirty="0"/>
              <a:t>Capitalize the first word in bulleted lists</a:t>
            </a:r>
          </a:p>
          <a:p>
            <a:r>
              <a:rPr lang="en-US" dirty="0"/>
              <a:t>Color palette</a:t>
            </a:r>
          </a:p>
          <a:p>
            <a:r>
              <a:rPr lang="en-US" dirty="0"/>
              <a:t>Images</a:t>
            </a:r>
          </a:p>
          <a:p>
            <a:r>
              <a:rPr lang="en-US" dirty="0"/>
              <a:t>Layout</a:t>
            </a:r>
          </a:p>
          <a:p>
            <a:r>
              <a:rPr lang="en-US" dirty="0"/>
              <a:t>Font (Use San-Serif, i.e.-Arial, Calibri, Articulate, etc.)</a:t>
            </a:r>
          </a:p>
          <a:p>
            <a:r>
              <a:rPr lang="en-US" dirty="0"/>
              <a:t>Overall styling</a:t>
            </a:r>
          </a:p>
          <a:p>
            <a:r>
              <a:rPr lang="en-US" u="sng" dirty="0">
                <a:hlinkClick r:id="rId2"/>
              </a:rPr>
              <a:t>https://www.countryfinancial.com/en/styleguide/atoms/global/colors.html</a:t>
            </a:r>
            <a:endParaRPr lang="en-US" dirty="0"/>
          </a:p>
          <a:p>
            <a:endParaRPr lang="en-US" dirty="0"/>
          </a:p>
        </p:txBody>
      </p:sp>
      <p:sp>
        <p:nvSpPr>
          <p:cNvPr id="5" name="Content Placeholder 4">
            <a:extLst>
              <a:ext uri="{FF2B5EF4-FFF2-40B4-BE49-F238E27FC236}">
                <a16:creationId xmlns:a16="http://schemas.microsoft.com/office/drawing/2014/main" id="{F9C1904C-69C1-4239-94A0-A820012D7FDB}"/>
              </a:ext>
            </a:extLst>
          </p:cNvPr>
          <p:cNvSpPr>
            <a:spLocks noGrp="1"/>
          </p:cNvSpPr>
          <p:nvPr>
            <p:ph sz="half" idx="2"/>
          </p:nvPr>
        </p:nvSpPr>
        <p:spPr/>
        <p:txBody>
          <a:bodyPr>
            <a:normAutofit fontScale="92500" lnSpcReduction="20000"/>
          </a:bodyPr>
          <a:lstStyle/>
          <a:p>
            <a:pPr marL="0" indent="0">
              <a:buNone/>
            </a:pPr>
            <a:r>
              <a:rPr lang="en-US" b="1" dirty="0"/>
              <a:t>Feel</a:t>
            </a:r>
          </a:p>
          <a:p>
            <a:r>
              <a:rPr lang="en-US" dirty="0"/>
              <a:t>Same rhythm or format</a:t>
            </a:r>
          </a:p>
          <a:p>
            <a:r>
              <a:rPr lang="en-US" dirty="0"/>
              <a:t>Learning Objectives introduced at the beginning of the module</a:t>
            </a:r>
          </a:p>
          <a:p>
            <a:r>
              <a:rPr lang="en-US" dirty="0"/>
              <a:t>Customer Interaction behavior/expectations throughout the course</a:t>
            </a:r>
          </a:p>
          <a:p>
            <a:r>
              <a:rPr lang="en-US" dirty="0"/>
              <a:t>Breaks</a:t>
            </a:r>
          </a:p>
          <a:p>
            <a:r>
              <a:rPr lang="en-US" dirty="0"/>
              <a:t>Office hours</a:t>
            </a:r>
          </a:p>
          <a:p>
            <a:endParaRPr lang="en-US" dirty="0"/>
          </a:p>
        </p:txBody>
      </p:sp>
    </p:spTree>
    <p:extLst>
      <p:ext uri="{BB962C8B-B14F-4D97-AF65-F5344CB8AC3E}">
        <p14:creationId xmlns:p14="http://schemas.microsoft.com/office/powerpoint/2010/main" val="241384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5CAF33-03ED-4233-9C4B-834A492E52D6}"/>
              </a:ext>
            </a:extLst>
          </p:cNvPr>
          <p:cNvSpPr>
            <a:spLocks noGrp="1"/>
          </p:cNvSpPr>
          <p:nvPr>
            <p:ph type="title"/>
          </p:nvPr>
        </p:nvSpPr>
        <p:spPr/>
        <p:txBody>
          <a:bodyPr/>
          <a:lstStyle/>
          <a:p>
            <a:r>
              <a:rPr lang="en-US" dirty="0"/>
              <a:t>Parking lot</a:t>
            </a:r>
          </a:p>
        </p:txBody>
      </p:sp>
      <p:sp>
        <p:nvSpPr>
          <p:cNvPr id="4" name="Content Placeholder 3">
            <a:extLst>
              <a:ext uri="{FF2B5EF4-FFF2-40B4-BE49-F238E27FC236}">
                <a16:creationId xmlns:a16="http://schemas.microsoft.com/office/drawing/2014/main" id="{2C91CCD6-C3C0-4A1E-8B2E-60D58B0CC3C3}"/>
              </a:ext>
            </a:extLst>
          </p:cNvPr>
          <p:cNvSpPr>
            <a:spLocks noGrp="1"/>
          </p:cNvSpPr>
          <p:nvPr>
            <p:ph sz="half" idx="1"/>
          </p:nvPr>
        </p:nvSpPr>
        <p:spPr/>
        <p:txBody>
          <a:bodyPr>
            <a:normAutofit fontScale="92500" lnSpcReduction="10000"/>
          </a:bodyPr>
          <a:lstStyle/>
          <a:p>
            <a:r>
              <a:rPr lang="en-US" dirty="0"/>
              <a:t>The syllabus is organized so items are delivered in a specific order and a cadence. Sometimes there are items that may not fit in the flow.  We want to be flexible to the class and be able to adapt.  Add items to the parking lot page.</a:t>
            </a:r>
          </a:p>
          <a:p>
            <a:r>
              <a:rPr lang="en-US" dirty="0"/>
              <a:t>Use these for questions you cannot answer right away</a:t>
            </a:r>
          </a:p>
          <a:p>
            <a:endParaRPr lang="en-US" dirty="0"/>
          </a:p>
        </p:txBody>
      </p:sp>
      <p:sp>
        <p:nvSpPr>
          <p:cNvPr id="5" name="Content Placeholder 4">
            <a:extLst>
              <a:ext uri="{FF2B5EF4-FFF2-40B4-BE49-F238E27FC236}">
                <a16:creationId xmlns:a16="http://schemas.microsoft.com/office/drawing/2014/main" id="{B74E6C2B-BCD6-455A-B7DE-0962315DB5BA}"/>
              </a:ext>
            </a:extLst>
          </p:cNvPr>
          <p:cNvSpPr>
            <a:spLocks noGrp="1"/>
          </p:cNvSpPr>
          <p:nvPr>
            <p:ph sz="half" idx="2"/>
          </p:nvPr>
        </p:nvSpPr>
        <p:spPr/>
        <p:txBody>
          <a:bodyPr>
            <a:normAutofit fontScale="92500" lnSpcReduction="10000"/>
          </a:bodyPr>
          <a:lstStyle/>
          <a:p>
            <a:pPr lvl="0"/>
            <a:r>
              <a:rPr lang="en-US" dirty="0"/>
              <a:t>Use for rabbit hole deep dive explorations that you do not have class time for</a:t>
            </a:r>
          </a:p>
          <a:p>
            <a:pPr lvl="0"/>
            <a:r>
              <a:rPr lang="en-US" dirty="0"/>
              <a:t>Use these for items the class would like more coverage on</a:t>
            </a:r>
          </a:p>
          <a:p>
            <a:pPr lvl="0"/>
            <a:r>
              <a:rPr lang="en-US" dirty="0"/>
              <a:t>Some questions, have the student go find the answer and then present to the class what they find</a:t>
            </a:r>
          </a:p>
          <a:p>
            <a:r>
              <a:rPr lang="en-US" dirty="0"/>
              <a:t>Encourage participants to write their questions on a post-it note during lecture</a:t>
            </a:r>
          </a:p>
          <a:p>
            <a:endParaRPr lang="en-US" dirty="0"/>
          </a:p>
        </p:txBody>
      </p:sp>
      <p:sp>
        <p:nvSpPr>
          <p:cNvPr id="7" name="Speech Bubble: Oval 6">
            <a:extLst>
              <a:ext uri="{FF2B5EF4-FFF2-40B4-BE49-F238E27FC236}">
                <a16:creationId xmlns:a16="http://schemas.microsoft.com/office/drawing/2014/main" id="{647292BD-F2A2-430A-A626-5940D1BC9BE4}"/>
              </a:ext>
            </a:extLst>
          </p:cNvPr>
          <p:cNvSpPr/>
          <p:nvPr/>
        </p:nvSpPr>
        <p:spPr>
          <a:xfrm>
            <a:off x="8115300" y="234951"/>
            <a:ext cx="3676650" cy="1325563"/>
          </a:xfrm>
          <a:prstGeom prst="wedgeEllipseCallout">
            <a:avLst>
              <a:gd name="adj1" fmla="val -64097"/>
              <a:gd name="adj2" fmla="val 531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don’t know but I can look into it.”</a:t>
            </a:r>
          </a:p>
        </p:txBody>
      </p:sp>
    </p:spTree>
    <p:extLst>
      <p:ext uri="{BB962C8B-B14F-4D97-AF65-F5344CB8AC3E}">
        <p14:creationId xmlns:p14="http://schemas.microsoft.com/office/powerpoint/2010/main" val="122557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Disrupters</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normAutofit lnSpcReduction="10000"/>
          </a:bodyPr>
          <a:lstStyle/>
          <a:p>
            <a:r>
              <a:rPr lang="en-US" dirty="0"/>
              <a:t>Establish order in the classroom and take control by directing participants to pay attention to the activity or give the group something to do</a:t>
            </a:r>
          </a:p>
          <a:p>
            <a:r>
              <a:rPr lang="en-US" dirty="0"/>
              <a:t>Give the disrupter a task to keep them busy such as looking up parking lot items</a:t>
            </a:r>
          </a:p>
          <a:p>
            <a:endParaRPr lang="en-US" dirty="0"/>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normAutofit lnSpcReduction="10000"/>
          </a:bodyPr>
          <a:lstStyle/>
          <a:p>
            <a:r>
              <a:rPr lang="en-US" dirty="0"/>
              <a:t>If continual performance/behavioral issue occurs:</a:t>
            </a:r>
          </a:p>
          <a:p>
            <a:pPr lvl="1"/>
            <a:r>
              <a:rPr lang="en-US" dirty="0"/>
              <a:t>Address issue privately with individual</a:t>
            </a:r>
          </a:p>
          <a:p>
            <a:pPr lvl="1"/>
            <a:r>
              <a:rPr lang="en-US" dirty="0"/>
              <a:t>Observe performance/behavior afterwards</a:t>
            </a:r>
          </a:p>
          <a:p>
            <a:pPr lvl="1"/>
            <a:r>
              <a:rPr lang="en-US" dirty="0"/>
              <a:t>If performance/behavioral issue continues, involve supervisor</a:t>
            </a:r>
          </a:p>
          <a:p>
            <a:pPr lvl="1"/>
            <a:r>
              <a:rPr lang="en-US" dirty="0"/>
              <a:t>Follow the struggling student guidelines to ensure fairness across individuals</a:t>
            </a:r>
          </a:p>
          <a:p>
            <a:endParaRPr lang="en-US" dirty="0"/>
          </a:p>
        </p:txBody>
      </p:sp>
    </p:spTree>
    <p:extLst>
      <p:ext uri="{BB962C8B-B14F-4D97-AF65-F5344CB8AC3E}">
        <p14:creationId xmlns:p14="http://schemas.microsoft.com/office/powerpoint/2010/main" val="314368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ACB5B8-CD0D-45A4-8B9B-8CCCF1CCA675}"/>
              </a:ext>
            </a:extLst>
          </p:cNvPr>
          <p:cNvSpPr>
            <a:spLocks noGrp="1"/>
          </p:cNvSpPr>
          <p:nvPr>
            <p:ph type="title"/>
          </p:nvPr>
        </p:nvSpPr>
        <p:spPr/>
        <p:txBody>
          <a:bodyPr/>
          <a:lstStyle/>
          <a:p>
            <a:r>
              <a:rPr lang="en-US" dirty="0"/>
              <a:t>Communication</a:t>
            </a:r>
          </a:p>
        </p:txBody>
      </p:sp>
      <p:sp>
        <p:nvSpPr>
          <p:cNvPr id="4" name="Content Placeholder 3">
            <a:extLst>
              <a:ext uri="{FF2B5EF4-FFF2-40B4-BE49-F238E27FC236}">
                <a16:creationId xmlns:a16="http://schemas.microsoft.com/office/drawing/2014/main" id="{B3197E2E-F964-4ACF-BBEC-0D26AE9FA94D}"/>
              </a:ext>
            </a:extLst>
          </p:cNvPr>
          <p:cNvSpPr>
            <a:spLocks noGrp="1"/>
          </p:cNvSpPr>
          <p:nvPr>
            <p:ph sz="half" idx="1"/>
          </p:nvPr>
        </p:nvSpPr>
        <p:spPr/>
        <p:txBody>
          <a:bodyPr>
            <a:normAutofit fontScale="85000" lnSpcReduction="20000"/>
          </a:bodyPr>
          <a:lstStyle/>
          <a:p>
            <a:r>
              <a:rPr lang="en-US" dirty="0"/>
              <a:t>Do a daily check-in at either beginning of class, end of class, or at a specific break per day with team, Sup, and whoever else needs to be in the loop</a:t>
            </a:r>
          </a:p>
          <a:p>
            <a:r>
              <a:rPr lang="en-US" dirty="0"/>
              <a:t>Make sure your team is aware of medical, emotional, disrupters, performance, and where we are in the class content</a:t>
            </a:r>
          </a:p>
          <a:p>
            <a:r>
              <a:rPr lang="en-US" dirty="0"/>
              <a:t>Make sure tech person is aware of overall and individual technical issues as well as changes in schedule when accessing systems</a:t>
            </a:r>
          </a:p>
          <a:p>
            <a:r>
              <a:rPr lang="en-US" dirty="0"/>
              <a:t>Make sure L&amp;D Supervisor is aware of team, tech, and performance issues</a:t>
            </a:r>
            <a:endParaRPr lang="en-US" dirty="0">
              <a:highlight>
                <a:srgbClr val="FFFF00"/>
              </a:highlight>
            </a:endParaRPr>
          </a:p>
        </p:txBody>
      </p:sp>
      <p:sp>
        <p:nvSpPr>
          <p:cNvPr id="5" name="Content Placeholder 4">
            <a:extLst>
              <a:ext uri="{FF2B5EF4-FFF2-40B4-BE49-F238E27FC236}">
                <a16:creationId xmlns:a16="http://schemas.microsoft.com/office/drawing/2014/main" id="{0BE052AB-449D-441E-B6BE-E07E3740DE21}"/>
              </a:ext>
            </a:extLst>
          </p:cNvPr>
          <p:cNvSpPr>
            <a:spLocks noGrp="1"/>
          </p:cNvSpPr>
          <p:nvPr>
            <p:ph sz="half" idx="2"/>
          </p:nvPr>
        </p:nvSpPr>
        <p:spPr/>
        <p:txBody>
          <a:bodyPr>
            <a:normAutofit fontScale="85000" lnSpcReduction="20000"/>
          </a:bodyPr>
          <a:lstStyle/>
          <a:p>
            <a:r>
              <a:rPr lang="en-US" dirty="0"/>
              <a:t>Make sure the participant Supervisor is aware of classroom performance, issues to observe or address, and any needs for additional intervention</a:t>
            </a:r>
          </a:p>
          <a:p>
            <a:r>
              <a:rPr lang="en-US" dirty="0"/>
              <a:t>For struggling students please follow the struggling student guidelines so each person each class is treated the same (and helps ensure equal treatment)</a:t>
            </a:r>
          </a:p>
        </p:txBody>
      </p:sp>
    </p:spTree>
    <p:extLst>
      <p:ext uri="{BB962C8B-B14F-4D97-AF65-F5344CB8AC3E}">
        <p14:creationId xmlns:p14="http://schemas.microsoft.com/office/powerpoint/2010/main" val="94038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C4D778-4FA2-4B0D-B774-83BF002D396F}"/>
              </a:ext>
            </a:extLst>
          </p:cNvPr>
          <p:cNvSpPr>
            <a:spLocks noGrp="1"/>
          </p:cNvSpPr>
          <p:nvPr>
            <p:ph type="title"/>
          </p:nvPr>
        </p:nvSpPr>
        <p:spPr/>
        <p:txBody>
          <a:bodyPr/>
          <a:lstStyle/>
          <a:p>
            <a:r>
              <a:rPr lang="en-US" dirty="0"/>
              <a:t>Participants who are late or miss class</a:t>
            </a:r>
          </a:p>
        </p:txBody>
      </p:sp>
      <p:sp>
        <p:nvSpPr>
          <p:cNvPr id="4" name="Content Placeholder 3">
            <a:extLst>
              <a:ext uri="{FF2B5EF4-FFF2-40B4-BE49-F238E27FC236}">
                <a16:creationId xmlns:a16="http://schemas.microsoft.com/office/drawing/2014/main" id="{BCA4F6A1-4CBE-4AB2-B92C-A1940B1ACC1A}"/>
              </a:ext>
            </a:extLst>
          </p:cNvPr>
          <p:cNvSpPr>
            <a:spLocks noGrp="1"/>
          </p:cNvSpPr>
          <p:nvPr>
            <p:ph sz="half" idx="1"/>
          </p:nvPr>
        </p:nvSpPr>
        <p:spPr/>
        <p:txBody>
          <a:bodyPr>
            <a:normAutofit fontScale="92500" lnSpcReduction="10000"/>
          </a:bodyPr>
          <a:lstStyle/>
          <a:p>
            <a:r>
              <a:rPr lang="en-US" dirty="0"/>
              <a:t>The participant will be responsible to make up time for class they have missed.</a:t>
            </a:r>
          </a:p>
          <a:p>
            <a:r>
              <a:rPr lang="en-US" sz="2600" dirty="0"/>
              <a:t>For new hire classes, participants should have their Supervisor contact ( cell phone number) for </a:t>
            </a:r>
            <a:r>
              <a:rPr lang="en-US" sz="2600" u="sng" dirty="0"/>
              <a:t>emergency situations only</a:t>
            </a:r>
            <a:r>
              <a:rPr lang="en-US" sz="2600" dirty="0"/>
              <a:t> (illness, death in the family, </a:t>
            </a:r>
            <a:r>
              <a:rPr lang="en-US" sz="2600" dirty="0" err="1"/>
              <a:t>etc</a:t>
            </a:r>
            <a:r>
              <a:rPr lang="en-US" sz="2600" dirty="0"/>
              <a:t>)</a:t>
            </a:r>
          </a:p>
          <a:p>
            <a:endParaRPr lang="en-US" sz="2400" dirty="0"/>
          </a:p>
          <a:p>
            <a:endParaRPr lang="en-US" dirty="0">
              <a:highlight>
                <a:srgbClr val="FFFF00"/>
              </a:highlight>
            </a:endParaRPr>
          </a:p>
        </p:txBody>
      </p:sp>
      <p:sp>
        <p:nvSpPr>
          <p:cNvPr id="5" name="Content Placeholder 4">
            <a:extLst>
              <a:ext uri="{FF2B5EF4-FFF2-40B4-BE49-F238E27FC236}">
                <a16:creationId xmlns:a16="http://schemas.microsoft.com/office/drawing/2014/main" id="{8E97D527-41D0-4B9D-8F36-E4D46DFC6553}"/>
              </a:ext>
            </a:extLst>
          </p:cNvPr>
          <p:cNvSpPr>
            <a:spLocks noGrp="1"/>
          </p:cNvSpPr>
          <p:nvPr>
            <p:ph sz="half" idx="2"/>
          </p:nvPr>
        </p:nvSpPr>
        <p:spPr/>
        <p:txBody>
          <a:bodyPr>
            <a:normAutofit fontScale="92500" lnSpcReduction="10000"/>
          </a:bodyPr>
          <a:lstStyle/>
          <a:p>
            <a:r>
              <a:rPr lang="en-US" b="1" dirty="0"/>
              <a:t>Office hours </a:t>
            </a:r>
            <a:r>
              <a:rPr lang="en-US" dirty="0"/>
              <a:t>should be available to all students.  Make sure these are announced the first day of class.  They can be the hour before class, hour after class, or specific times during the week</a:t>
            </a:r>
          </a:p>
          <a:p>
            <a:r>
              <a:rPr lang="en-US" b="1" dirty="0"/>
              <a:t>Office hours </a:t>
            </a:r>
            <a:r>
              <a:rPr lang="en-US" dirty="0"/>
              <a:t>can be optional or can be prescribed by the participant’s Supervisor</a:t>
            </a:r>
          </a:p>
          <a:p>
            <a:r>
              <a:rPr lang="en-US" b="1" dirty="0"/>
              <a:t>Tutoring</a:t>
            </a:r>
            <a:r>
              <a:rPr lang="en-US" dirty="0"/>
              <a:t> is offered to students who miss class.  This is one-to-one and requires additional resources</a:t>
            </a:r>
          </a:p>
          <a:p>
            <a:endParaRPr lang="en-US" dirty="0"/>
          </a:p>
          <a:p>
            <a:pPr lvl="1"/>
            <a:endParaRPr lang="en-US" dirty="0">
              <a:highlight>
                <a:srgbClr val="FFFF00"/>
              </a:highlight>
            </a:endParaRPr>
          </a:p>
          <a:p>
            <a:endParaRPr lang="en-US" dirty="0"/>
          </a:p>
        </p:txBody>
      </p:sp>
    </p:spTree>
    <p:extLst>
      <p:ext uri="{BB962C8B-B14F-4D97-AF65-F5344CB8AC3E}">
        <p14:creationId xmlns:p14="http://schemas.microsoft.com/office/powerpoint/2010/main" val="1839378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13D473-B8DB-449B-88C5-D43B2A542CE1}"/>
              </a:ext>
            </a:extLst>
          </p:cNvPr>
          <p:cNvSpPr>
            <a:spLocks noGrp="1"/>
          </p:cNvSpPr>
          <p:nvPr>
            <p:ph type="title"/>
          </p:nvPr>
        </p:nvSpPr>
        <p:spPr/>
        <p:txBody>
          <a:bodyPr/>
          <a:lstStyle/>
          <a:p>
            <a:r>
              <a:rPr lang="en-US" dirty="0"/>
              <a:t>Tech Prep &amp; Issues</a:t>
            </a:r>
          </a:p>
        </p:txBody>
      </p:sp>
      <p:sp>
        <p:nvSpPr>
          <p:cNvPr id="4" name="Content Placeholder 3">
            <a:extLst>
              <a:ext uri="{FF2B5EF4-FFF2-40B4-BE49-F238E27FC236}">
                <a16:creationId xmlns:a16="http://schemas.microsoft.com/office/drawing/2014/main" id="{309B5791-EAD4-462C-914A-827A088867BB}"/>
              </a:ext>
            </a:extLst>
          </p:cNvPr>
          <p:cNvSpPr>
            <a:spLocks noGrp="1"/>
          </p:cNvSpPr>
          <p:nvPr>
            <p:ph sz="half" idx="1"/>
          </p:nvPr>
        </p:nvSpPr>
        <p:spPr/>
        <p:txBody>
          <a:bodyPr/>
          <a:lstStyle/>
          <a:p>
            <a:r>
              <a:rPr lang="en-US" dirty="0"/>
              <a:t>Test necessary training systems first thing in the morning when arriving to the office, and keep co-trainer/team up-to-date with unexpected downtime</a:t>
            </a:r>
          </a:p>
          <a:p>
            <a:r>
              <a:rPr lang="en-US" dirty="0"/>
              <a:t>If possible, have your training assistant, tech support, or Supervisor fix technical issues so that you can continue with facilitating</a:t>
            </a:r>
          </a:p>
          <a:p>
            <a:endParaRPr lang="en-US" dirty="0"/>
          </a:p>
        </p:txBody>
      </p:sp>
      <p:sp>
        <p:nvSpPr>
          <p:cNvPr id="5" name="Content Placeholder 4">
            <a:extLst>
              <a:ext uri="{FF2B5EF4-FFF2-40B4-BE49-F238E27FC236}">
                <a16:creationId xmlns:a16="http://schemas.microsoft.com/office/drawing/2014/main" id="{84C50DBD-3E46-4C49-8EA7-A3EA6F9375D4}"/>
              </a:ext>
            </a:extLst>
          </p:cNvPr>
          <p:cNvSpPr>
            <a:spLocks noGrp="1"/>
          </p:cNvSpPr>
          <p:nvPr>
            <p:ph sz="half" idx="2"/>
          </p:nvPr>
        </p:nvSpPr>
        <p:spPr/>
        <p:txBody>
          <a:bodyPr/>
          <a:lstStyle/>
          <a:p>
            <a:r>
              <a:rPr lang="en-US" dirty="0"/>
              <a:t>When using the computer for something other than instruction (i.e. troubleshooting issues), mute the screen on the LCD projector</a:t>
            </a:r>
          </a:p>
          <a:p>
            <a:r>
              <a:rPr lang="en-US" dirty="0"/>
              <a:t>Keep tech support/Supervisor/team informed of technical issues</a:t>
            </a:r>
          </a:p>
          <a:p>
            <a:endParaRPr lang="en-US" dirty="0"/>
          </a:p>
        </p:txBody>
      </p:sp>
    </p:spTree>
    <p:extLst>
      <p:ext uri="{BB962C8B-B14F-4D97-AF65-F5344CB8AC3E}">
        <p14:creationId xmlns:p14="http://schemas.microsoft.com/office/powerpoint/2010/main" val="143762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4E1E16-976A-4BDA-BAD6-3B4410D531D5}"/>
              </a:ext>
            </a:extLst>
          </p:cNvPr>
          <p:cNvSpPr>
            <a:spLocks noGrp="1"/>
          </p:cNvSpPr>
          <p:nvPr>
            <p:ph type="title"/>
          </p:nvPr>
        </p:nvSpPr>
        <p:spPr/>
        <p:txBody>
          <a:bodyPr/>
          <a:lstStyle/>
          <a:p>
            <a:r>
              <a:rPr lang="en-US" dirty="0"/>
              <a:t>Co-Trainers</a:t>
            </a:r>
          </a:p>
        </p:txBody>
      </p:sp>
      <p:sp>
        <p:nvSpPr>
          <p:cNvPr id="4" name="Content Placeholder 3">
            <a:extLst>
              <a:ext uri="{FF2B5EF4-FFF2-40B4-BE49-F238E27FC236}">
                <a16:creationId xmlns:a16="http://schemas.microsoft.com/office/drawing/2014/main" id="{F32CB1A8-C038-470F-BF26-954716226F1E}"/>
              </a:ext>
            </a:extLst>
          </p:cNvPr>
          <p:cNvSpPr>
            <a:spLocks noGrp="1"/>
          </p:cNvSpPr>
          <p:nvPr>
            <p:ph sz="half" idx="1"/>
          </p:nvPr>
        </p:nvSpPr>
        <p:spPr>
          <a:xfrm>
            <a:off x="838200" y="1825625"/>
            <a:ext cx="5181600" cy="4667250"/>
          </a:xfrm>
        </p:spPr>
        <p:txBody>
          <a:bodyPr>
            <a:normAutofit fontScale="62500" lnSpcReduction="20000"/>
          </a:bodyPr>
          <a:lstStyle/>
          <a:p>
            <a:r>
              <a:rPr lang="en-US" sz="4200" dirty="0"/>
              <a:t>Determine</a:t>
            </a:r>
          </a:p>
          <a:p>
            <a:pPr lvl="1"/>
            <a:r>
              <a:rPr lang="en-US" sz="3800" dirty="0"/>
              <a:t>Who is doing what BEFORE the training session</a:t>
            </a:r>
          </a:p>
          <a:p>
            <a:pPr lvl="1"/>
            <a:r>
              <a:rPr lang="en-US" sz="3800" dirty="0"/>
              <a:t>when facilitation responsibility shifts between lessons</a:t>
            </a:r>
          </a:p>
          <a:p>
            <a:pPr lvl="1"/>
            <a:r>
              <a:rPr lang="en-US" sz="3600" dirty="0"/>
              <a:t>where the co-trainer will be when the facilitator is in front of the group</a:t>
            </a:r>
          </a:p>
          <a:p>
            <a:pPr lvl="1"/>
            <a:r>
              <a:rPr lang="en-US" sz="3600" dirty="0"/>
              <a:t>Who is scoring activities and mock calls</a:t>
            </a:r>
          </a:p>
          <a:p>
            <a:pPr lvl="1"/>
            <a:r>
              <a:rPr lang="en-US" sz="3600" dirty="0"/>
              <a:t>Who is helping participants set up during mock calls</a:t>
            </a:r>
          </a:p>
          <a:p>
            <a:pPr lvl="1"/>
            <a:r>
              <a:rPr lang="en-US" sz="3600" dirty="0"/>
              <a:t>Who is helping in the classroom for labs</a:t>
            </a:r>
          </a:p>
          <a:p>
            <a:pPr lvl="1"/>
            <a:r>
              <a:rPr lang="en-US" sz="3600" dirty="0"/>
              <a:t>Who is working with tech support</a:t>
            </a:r>
          </a:p>
          <a:p>
            <a:pPr marL="0" indent="0">
              <a:buNone/>
            </a:pPr>
            <a:endParaRPr lang="en-US" sz="2400" dirty="0"/>
          </a:p>
          <a:p>
            <a:endParaRPr lang="en-US" dirty="0"/>
          </a:p>
        </p:txBody>
      </p:sp>
      <p:sp>
        <p:nvSpPr>
          <p:cNvPr id="5" name="Content Placeholder 4">
            <a:extLst>
              <a:ext uri="{FF2B5EF4-FFF2-40B4-BE49-F238E27FC236}">
                <a16:creationId xmlns:a16="http://schemas.microsoft.com/office/drawing/2014/main" id="{45141501-40D5-488C-B34B-2A490236182C}"/>
              </a:ext>
            </a:extLst>
          </p:cNvPr>
          <p:cNvSpPr>
            <a:spLocks noGrp="1"/>
          </p:cNvSpPr>
          <p:nvPr>
            <p:ph sz="half" idx="2"/>
          </p:nvPr>
        </p:nvSpPr>
        <p:spPr/>
        <p:txBody>
          <a:bodyPr>
            <a:normAutofit fontScale="62500" lnSpcReduction="20000"/>
          </a:bodyPr>
          <a:lstStyle/>
          <a:p>
            <a:pPr marL="0" indent="0">
              <a:buNone/>
            </a:pPr>
            <a:endParaRPr lang="en-US" dirty="0"/>
          </a:p>
        </p:txBody>
      </p:sp>
    </p:spTree>
    <p:extLst>
      <p:ext uri="{BB962C8B-B14F-4D97-AF65-F5344CB8AC3E}">
        <p14:creationId xmlns:p14="http://schemas.microsoft.com/office/powerpoint/2010/main" val="3792004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1B10CD-CE2B-479F-8CC6-C39AF6F5CEFD}"/>
              </a:ext>
            </a:extLst>
          </p:cNvPr>
          <p:cNvSpPr>
            <a:spLocks noGrp="1"/>
          </p:cNvSpPr>
          <p:nvPr>
            <p:ph type="title"/>
          </p:nvPr>
        </p:nvSpPr>
        <p:spPr/>
        <p:txBody>
          <a:bodyPr/>
          <a:lstStyle/>
          <a:p>
            <a:r>
              <a:rPr lang="en-US" dirty="0"/>
              <a:t>Facilitator tasks</a:t>
            </a:r>
          </a:p>
        </p:txBody>
      </p:sp>
      <p:sp>
        <p:nvSpPr>
          <p:cNvPr id="4" name="Content Placeholder 3">
            <a:extLst>
              <a:ext uri="{FF2B5EF4-FFF2-40B4-BE49-F238E27FC236}">
                <a16:creationId xmlns:a16="http://schemas.microsoft.com/office/drawing/2014/main" id="{1EED873E-D936-40A1-A38F-C4AFCF861F3E}"/>
              </a:ext>
            </a:extLst>
          </p:cNvPr>
          <p:cNvSpPr>
            <a:spLocks noGrp="1"/>
          </p:cNvSpPr>
          <p:nvPr>
            <p:ph sz="half" idx="1"/>
          </p:nvPr>
        </p:nvSpPr>
        <p:spPr/>
        <p:txBody>
          <a:bodyPr>
            <a:normAutofit fontScale="92500" lnSpcReduction="20000"/>
          </a:bodyPr>
          <a:lstStyle/>
          <a:p>
            <a:r>
              <a:rPr lang="en-US" sz="2600" dirty="0"/>
              <a:t>For Prep, team lead is responsible for</a:t>
            </a:r>
          </a:p>
          <a:p>
            <a:pPr lvl="1"/>
            <a:r>
              <a:rPr lang="en-US" sz="2200" dirty="0"/>
              <a:t>the checklist of all prep work</a:t>
            </a:r>
          </a:p>
          <a:p>
            <a:pPr lvl="1"/>
            <a:r>
              <a:rPr lang="en-US" sz="2200" dirty="0"/>
              <a:t>communicating with the participants/supervisors before class</a:t>
            </a:r>
          </a:p>
          <a:p>
            <a:pPr lvl="1"/>
            <a:r>
              <a:rPr lang="en-US" sz="2200" dirty="0"/>
              <a:t>setting up the room (flip chart paper, post-it notes, pencil boxes, </a:t>
            </a:r>
            <a:r>
              <a:rPr lang="en-US" sz="2200" dirty="0" err="1"/>
              <a:t>etc</a:t>
            </a:r>
            <a:r>
              <a:rPr lang="en-US" sz="2200" dirty="0"/>
              <a:t>)</a:t>
            </a:r>
          </a:p>
          <a:p>
            <a:pPr lvl="1"/>
            <a:r>
              <a:rPr lang="en-US" sz="2200" dirty="0"/>
              <a:t>Responsible for notes</a:t>
            </a:r>
          </a:p>
          <a:p>
            <a:pPr lvl="1"/>
            <a:r>
              <a:rPr lang="en-US" sz="2200" dirty="0"/>
              <a:t>Responsible for uploading all necessary documents/activities to applicable class </a:t>
            </a:r>
            <a:r>
              <a:rPr lang="en-US" sz="2200" dirty="0" err="1"/>
              <a:t>fileshare</a:t>
            </a:r>
            <a:r>
              <a:rPr lang="en-US" sz="2200" dirty="0"/>
              <a:t> location</a:t>
            </a:r>
          </a:p>
          <a:p>
            <a:pPr lvl="1"/>
            <a:r>
              <a:rPr lang="en-US" sz="2200" dirty="0"/>
              <a:t>Schedule all appropriate meetings (e.g., Friday Feedback w/Supervisors) and meeting rooms before class begins</a:t>
            </a:r>
          </a:p>
          <a:p>
            <a:endParaRPr lang="en-US" dirty="0"/>
          </a:p>
        </p:txBody>
      </p:sp>
      <p:sp>
        <p:nvSpPr>
          <p:cNvPr id="5" name="Content Placeholder 4">
            <a:extLst>
              <a:ext uri="{FF2B5EF4-FFF2-40B4-BE49-F238E27FC236}">
                <a16:creationId xmlns:a16="http://schemas.microsoft.com/office/drawing/2014/main" id="{9E148F7A-7D67-4828-AE4E-F594519F9FF5}"/>
              </a:ext>
            </a:extLst>
          </p:cNvPr>
          <p:cNvSpPr>
            <a:spLocks noGrp="1"/>
          </p:cNvSpPr>
          <p:nvPr>
            <p:ph sz="half" idx="2"/>
          </p:nvPr>
        </p:nvSpPr>
        <p:spPr/>
        <p:txBody>
          <a:bodyPr>
            <a:normAutofit fontScale="92500" lnSpcReduction="20000"/>
          </a:bodyPr>
          <a:lstStyle/>
          <a:p>
            <a:r>
              <a:rPr lang="en-US" sz="2600" dirty="0"/>
              <a:t>During class</a:t>
            </a:r>
          </a:p>
          <a:p>
            <a:pPr lvl="1"/>
            <a:r>
              <a:rPr lang="en-US" sz="2200" dirty="0"/>
              <a:t>Main facilitator of classroom content</a:t>
            </a:r>
          </a:p>
          <a:p>
            <a:pPr lvl="1"/>
            <a:r>
              <a:rPr lang="en-US" sz="2200" dirty="0"/>
              <a:t>Responsible for maintaining positive classroom environment</a:t>
            </a:r>
          </a:p>
          <a:p>
            <a:pPr lvl="1"/>
            <a:r>
              <a:rPr lang="en-US" sz="2200" dirty="0"/>
              <a:t>Identify and communicate to co-trainer less proficient learners</a:t>
            </a:r>
          </a:p>
          <a:p>
            <a:pPr lvl="1"/>
            <a:r>
              <a:rPr lang="en-US" sz="2200" dirty="0"/>
              <a:t>Monitor learning lab activities</a:t>
            </a:r>
          </a:p>
          <a:p>
            <a:pPr lvl="1"/>
            <a:r>
              <a:rPr lang="en-US" sz="2200" dirty="0"/>
              <a:t>Helps evaluate mock calls and distributes feedback </a:t>
            </a:r>
          </a:p>
          <a:p>
            <a:pPr lvl="1"/>
            <a:r>
              <a:rPr lang="en-US" sz="2200" dirty="0"/>
              <a:t>Monitor the classroom during activities/learning labs. If participants finish early, lead facilitator should provide additional instruction to keep learners engaged (e.g., reviewing click2KNOW for additional procedures)</a:t>
            </a:r>
          </a:p>
          <a:p>
            <a:pPr lvl="1"/>
            <a:r>
              <a:rPr lang="en-US" sz="2200" dirty="0"/>
              <a:t>Communicating suggestions or updates to click2KNOW</a:t>
            </a:r>
          </a:p>
          <a:p>
            <a:pPr lvl="1"/>
            <a:endParaRPr lang="en-US" sz="1600" dirty="0"/>
          </a:p>
          <a:p>
            <a:pPr lvl="1"/>
            <a:endParaRPr lang="en-US" sz="1800" dirty="0"/>
          </a:p>
          <a:p>
            <a:pPr marL="457200" lvl="1" indent="0">
              <a:buNone/>
            </a:pPr>
            <a:endParaRPr lang="en-US" sz="2000" dirty="0"/>
          </a:p>
          <a:p>
            <a:endParaRPr lang="en-US" dirty="0"/>
          </a:p>
          <a:p>
            <a:endParaRPr lang="en-US" dirty="0"/>
          </a:p>
          <a:p>
            <a:endParaRPr lang="en-US" dirty="0"/>
          </a:p>
        </p:txBody>
      </p:sp>
    </p:spTree>
    <p:extLst>
      <p:ext uri="{BB962C8B-B14F-4D97-AF65-F5344CB8AC3E}">
        <p14:creationId xmlns:p14="http://schemas.microsoft.com/office/powerpoint/2010/main" val="2045277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9BB06C-9131-496A-84B2-BACE309EA947}"/>
              </a:ext>
            </a:extLst>
          </p:cNvPr>
          <p:cNvSpPr>
            <a:spLocks noGrp="1"/>
          </p:cNvSpPr>
          <p:nvPr>
            <p:ph type="title"/>
          </p:nvPr>
        </p:nvSpPr>
        <p:spPr/>
        <p:txBody>
          <a:bodyPr/>
          <a:lstStyle/>
          <a:p>
            <a:r>
              <a:rPr lang="en-US" dirty="0"/>
              <a:t>Co-Facilitator or Assistant tasks</a:t>
            </a:r>
          </a:p>
        </p:txBody>
      </p:sp>
      <p:sp>
        <p:nvSpPr>
          <p:cNvPr id="4" name="Content Placeholder 3">
            <a:extLst>
              <a:ext uri="{FF2B5EF4-FFF2-40B4-BE49-F238E27FC236}">
                <a16:creationId xmlns:a16="http://schemas.microsoft.com/office/drawing/2014/main" id="{AA3F2CA7-D408-493A-9F6D-F9DAC174E584}"/>
              </a:ext>
            </a:extLst>
          </p:cNvPr>
          <p:cNvSpPr>
            <a:spLocks noGrp="1"/>
          </p:cNvSpPr>
          <p:nvPr>
            <p:ph sz="half" idx="1"/>
          </p:nvPr>
        </p:nvSpPr>
        <p:spPr/>
        <p:txBody>
          <a:bodyPr>
            <a:normAutofit fontScale="47500" lnSpcReduction="20000"/>
          </a:bodyPr>
          <a:lstStyle/>
          <a:p>
            <a:r>
              <a:rPr lang="en-US" dirty="0"/>
              <a:t>Assist the trainer in facilitating session</a:t>
            </a:r>
            <a:endParaRPr lang="en-US" sz="2400" dirty="0"/>
          </a:p>
          <a:p>
            <a:r>
              <a:rPr lang="en-US" dirty="0"/>
              <a:t>Communicates technical issues via Comm Center/tech support </a:t>
            </a:r>
            <a:endParaRPr lang="en-US" sz="2400" dirty="0"/>
          </a:p>
          <a:p>
            <a:r>
              <a:rPr lang="en-US" dirty="0"/>
              <a:t>Observe the learning process to determine how well learning goals are being met</a:t>
            </a:r>
            <a:endParaRPr lang="en-US" sz="2400" dirty="0"/>
          </a:p>
          <a:p>
            <a:r>
              <a:rPr lang="en-US" dirty="0"/>
              <a:t>Add relevant points to discussion</a:t>
            </a:r>
            <a:endParaRPr lang="en-US" sz="2400" dirty="0"/>
          </a:p>
          <a:p>
            <a:r>
              <a:rPr lang="en-US" dirty="0"/>
              <a:t>Clarify points</a:t>
            </a:r>
            <a:endParaRPr lang="en-US" sz="2400" dirty="0"/>
          </a:p>
          <a:p>
            <a:r>
              <a:rPr lang="en-US" dirty="0"/>
              <a:t>Monitor learning lab activities</a:t>
            </a:r>
            <a:endParaRPr lang="en-US" sz="2400" dirty="0"/>
          </a:p>
          <a:p>
            <a:r>
              <a:rPr lang="en-US" dirty="0"/>
              <a:t>Help answer questions/resolve learner issues or needs</a:t>
            </a:r>
            <a:endParaRPr lang="en-US" sz="2400" dirty="0"/>
          </a:p>
        </p:txBody>
      </p:sp>
      <p:sp>
        <p:nvSpPr>
          <p:cNvPr id="5" name="Content Placeholder 4">
            <a:extLst>
              <a:ext uri="{FF2B5EF4-FFF2-40B4-BE49-F238E27FC236}">
                <a16:creationId xmlns:a16="http://schemas.microsoft.com/office/drawing/2014/main" id="{F8AC3E25-764C-465C-88FF-7925D6A395E8}"/>
              </a:ext>
            </a:extLst>
          </p:cNvPr>
          <p:cNvSpPr>
            <a:spLocks noGrp="1"/>
          </p:cNvSpPr>
          <p:nvPr>
            <p:ph sz="half" idx="2"/>
          </p:nvPr>
        </p:nvSpPr>
        <p:spPr/>
        <p:txBody>
          <a:bodyPr>
            <a:normAutofit fontScale="47500" lnSpcReduction="20000"/>
          </a:bodyPr>
          <a:lstStyle/>
          <a:p>
            <a:r>
              <a:rPr lang="en-US" dirty="0"/>
              <a:t>Ask questions lead trainer may have overlooked</a:t>
            </a:r>
            <a:endParaRPr lang="en-US" sz="2400" dirty="0"/>
          </a:p>
          <a:p>
            <a:r>
              <a:rPr lang="en-US" dirty="0"/>
              <a:t>Distribute materials/handouts</a:t>
            </a:r>
            <a:endParaRPr lang="en-US" sz="2400" dirty="0"/>
          </a:p>
          <a:p>
            <a:r>
              <a:rPr lang="en-US" dirty="0"/>
              <a:t>Identify and assist less proficient learners</a:t>
            </a:r>
            <a:endParaRPr lang="en-US" sz="2400" dirty="0"/>
          </a:p>
          <a:p>
            <a:r>
              <a:rPr lang="en-US" dirty="0"/>
              <a:t>Evaluates mock calls and distributes feedback</a:t>
            </a:r>
            <a:endParaRPr lang="en-US" sz="2400" dirty="0"/>
          </a:p>
          <a:p>
            <a:r>
              <a:rPr lang="en-US" dirty="0"/>
              <a:t>If lead trainer is answering how-to questions, use computer to model transaction as question is being answer</a:t>
            </a:r>
          </a:p>
          <a:p>
            <a:pPr lvl="1"/>
            <a:r>
              <a:rPr lang="en-US" dirty="0"/>
              <a:t>Assist the lead Facilitator as requested (e.g., roaming the room during activities/mock calls to help answer questions)</a:t>
            </a:r>
          </a:p>
          <a:p>
            <a:pPr lvl="1"/>
            <a:r>
              <a:rPr lang="en-US" dirty="0"/>
              <a:t>Responsible for researching “Parking Lot” questions </a:t>
            </a:r>
          </a:p>
          <a:p>
            <a:pPr lvl="1"/>
            <a:r>
              <a:rPr lang="en-US" dirty="0"/>
              <a:t>Resolve technical issues via Comm Center/tech support during class</a:t>
            </a:r>
          </a:p>
          <a:p>
            <a:pPr lvl="1"/>
            <a:r>
              <a:rPr lang="en-US" dirty="0"/>
              <a:t>Add only relevant points to discussion (do not overwhelm the participants with information…teach “to the middle”)</a:t>
            </a:r>
          </a:p>
          <a:p>
            <a:pPr lvl="1"/>
            <a:r>
              <a:rPr lang="en-US" dirty="0"/>
              <a:t>Grade Learning Lab/Activities/Mock Calls, and provide constructive feedback to all participants</a:t>
            </a:r>
          </a:p>
          <a:p>
            <a:pPr lvl="2"/>
            <a:r>
              <a:rPr lang="en-US" dirty="0"/>
              <a:t>Ex: If a participant missed a question on an activity, tell them why they were </a:t>
            </a:r>
            <a:r>
              <a:rPr lang="en-US" dirty="0" err="1"/>
              <a:t>incorrect..where</a:t>
            </a:r>
            <a:r>
              <a:rPr lang="en-US" dirty="0"/>
              <a:t> should they have gone to get the correct answer? </a:t>
            </a:r>
            <a:r>
              <a:rPr lang="en-US" dirty="0" err="1"/>
              <a:t>Etc</a:t>
            </a:r>
            <a:endParaRPr lang="en-US" dirty="0"/>
          </a:p>
          <a:p>
            <a:pPr lvl="1"/>
            <a:r>
              <a:rPr lang="en-US" dirty="0"/>
              <a:t>Partner with Lead Facilitator to complete in-class scenarios while demonstrating applicable CARES behaviors</a:t>
            </a:r>
          </a:p>
          <a:p>
            <a:pPr lvl="1"/>
            <a:r>
              <a:rPr lang="en-US" dirty="0"/>
              <a:t>Document participant questions that may require follow-up, but are not necessarily “Parking Lot” questions</a:t>
            </a:r>
          </a:p>
          <a:p>
            <a:pPr lvl="1"/>
            <a:r>
              <a:rPr lang="en-US" dirty="0"/>
              <a:t>Meet with Lead Facilitator during breaks/lunch/after class to discuss necessary changes needed (i.e. lesson went long and content had to be cut – what’s the plan moving forward?)</a:t>
            </a:r>
          </a:p>
          <a:p>
            <a:endParaRPr lang="en-US" sz="2400" dirty="0"/>
          </a:p>
        </p:txBody>
      </p:sp>
    </p:spTree>
    <p:extLst>
      <p:ext uri="{BB962C8B-B14F-4D97-AF65-F5344CB8AC3E}">
        <p14:creationId xmlns:p14="http://schemas.microsoft.com/office/powerpoint/2010/main" val="3659352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Be flexible</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lstStyle/>
          <a:p>
            <a:r>
              <a:rPr lang="en-US" dirty="0"/>
              <a:t>System issues</a:t>
            </a:r>
          </a:p>
          <a:p>
            <a:pPr lvl="1"/>
            <a:r>
              <a:rPr lang="en-US" dirty="0"/>
              <a:t>Have backup plans in case the systems go down or a simulation is not working</a:t>
            </a:r>
          </a:p>
          <a:p>
            <a:pPr lvl="1"/>
            <a:r>
              <a:rPr lang="en-US" dirty="0"/>
              <a:t>Content may shift to different days/times</a:t>
            </a:r>
          </a:p>
          <a:p>
            <a:r>
              <a:rPr lang="en-US" dirty="0"/>
              <a:t>Different class abilities</a:t>
            </a:r>
          </a:p>
          <a:p>
            <a:pPr lvl="1"/>
            <a:r>
              <a:rPr lang="en-US" dirty="0"/>
              <a:t>Some classes may need more time to cover a topic than others</a:t>
            </a: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24290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40734A-1C58-45D4-8C60-6FBC4349E82C}"/>
              </a:ext>
            </a:extLst>
          </p:cNvPr>
          <p:cNvSpPr>
            <a:spLocks noGrp="1"/>
          </p:cNvSpPr>
          <p:nvPr>
            <p:ph type="title"/>
          </p:nvPr>
        </p:nvSpPr>
        <p:spPr/>
        <p:txBody>
          <a:bodyPr/>
          <a:lstStyle/>
          <a:p>
            <a:r>
              <a:rPr lang="en-US" dirty="0"/>
              <a:t>Being Prepared</a:t>
            </a:r>
          </a:p>
        </p:txBody>
      </p:sp>
      <p:sp>
        <p:nvSpPr>
          <p:cNvPr id="4" name="Content Placeholder 3">
            <a:extLst>
              <a:ext uri="{FF2B5EF4-FFF2-40B4-BE49-F238E27FC236}">
                <a16:creationId xmlns:a16="http://schemas.microsoft.com/office/drawing/2014/main" id="{DF1DE45C-B3DF-4F5F-A5E2-DC86F626067A}"/>
              </a:ext>
            </a:extLst>
          </p:cNvPr>
          <p:cNvSpPr>
            <a:spLocks noGrp="1"/>
          </p:cNvSpPr>
          <p:nvPr>
            <p:ph sz="half" idx="1"/>
          </p:nvPr>
        </p:nvSpPr>
        <p:spPr/>
        <p:txBody>
          <a:bodyPr>
            <a:normAutofit fontScale="92500" lnSpcReduction="20000"/>
          </a:bodyPr>
          <a:lstStyle/>
          <a:p>
            <a:r>
              <a:rPr lang="en-US" dirty="0"/>
              <a:t>Read and rehearse the guide content so delivery is fluid and transitions are smooth</a:t>
            </a:r>
          </a:p>
          <a:p>
            <a:r>
              <a:rPr lang="en-US" dirty="0"/>
              <a:t>Meet with tech person the week before class to ensure set-up of equipment (dual screen monitors, </a:t>
            </a:r>
            <a:r>
              <a:rPr lang="en-US" dirty="0" err="1"/>
              <a:t>etc</a:t>
            </a:r>
            <a:r>
              <a:rPr lang="en-US" dirty="0"/>
              <a:t>)</a:t>
            </a:r>
            <a:endParaRPr lang="en-US" sz="2400" dirty="0"/>
          </a:p>
          <a:p>
            <a:r>
              <a:rPr lang="en-US" dirty="0"/>
              <a:t>Arrive, at minimum, 30 minutes prior to start of class.</a:t>
            </a:r>
            <a:endParaRPr lang="en-US" sz="2400" dirty="0"/>
          </a:p>
          <a:p>
            <a:r>
              <a:rPr lang="en-US" dirty="0"/>
              <a:t>Be prepared – looking rushed, disorganized, or not knowing the material makes you seem vulnerable/unconfident</a:t>
            </a:r>
            <a:endParaRPr lang="en-US" sz="2400" dirty="0"/>
          </a:p>
        </p:txBody>
      </p:sp>
      <p:sp>
        <p:nvSpPr>
          <p:cNvPr id="5" name="Content Placeholder 4">
            <a:extLst>
              <a:ext uri="{FF2B5EF4-FFF2-40B4-BE49-F238E27FC236}">
                <a16:creationId xmlns:a16="http://schemas.microsoft.com/office/drawing/2014/main" id="{ACBEBF85-CF79-4B00-B928-872805C8AC05}"/>
              </a:ext>
            </a:extLst>
          </p:cNvPr>
          <p:cNvSpPr>
            <a:spLocks noGrp="1"/>
          </p:cNvSpPr>
          <p:nvPr>
            <p:ph sz="half" idx="2"/>
          </p:nvPr>
        </p:nvSpPr>
        <p:spPr/>
        <p:txBody>
          <a:bodyPr>
            <a:normAutofit fontScale="92500" lnSpcReduction="20000"/>
          </a:bodyPr>
          <a:lstStyle/>
          <a:p>
            <a:r>
              <a:rPr lang="en-US" dirty="0"/>
              <a:t>If using a PowerPoint, have the first slide showing on the overhead before class participants arrive</a:t>
            </a:r>
          </a:p>
          <a:p>
            <a:r>
              <a:rPr lang="en-US" dirty="0"/>
              <a:t>Access/login all applicable systems (e.g. NESP3, Navigator, KUBRA, click2KNOW) before class begins</a:t>
            </a:r>
          </a:p>
          <a:p>
            <a:r>
              <a:rPr lang="en-US" dirty="0"/>
              <a:t>Have all necessary supplementary materials (e.g. in-class practice mock calls) printed before class begins</a:t>
            </a:r>
          </a:p>
          <a:p>
            <a:r>
              <a:rPr lang="en-US" dirty="0"/>
              <a:t>Go “Do Not Disturb” on IM/Skype/Teams</a:t>
            </a:r>
          </a:p>
        </p:txBody>
      </p:sp>
    </p:spTree>
    <p:extLst>
      <p:ext uri="{BB962C8B-B14F-4D97-AF65-F5344CB8AC3E}">
        <p14:creationId xmlns:p14="http://schemas.microsoft.com/office/powerpoint/2010/main" val="3007044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ACB5B8-CD0D-45A4-8B9B-8CCCF1CCA675}"/>
              </a:ext>
            </a:extLst>
          </p:cNvPr>
          <p:cNvSpPr>
            <a:spLocks noGrp="1"/>
          </p:cNvSpPr>
          <p:nvPr>
            <p:ph type="title"/>
          </p:nvPr>
        </p:nvSpPr>
        <p:spPr/>
        <p:txBody>
          <a:bodyPr/>
          <a:lstStyle/>
          <a:p>
            <a:r>
              <a:rPr lang="en-US" dirty="0"/>
              <a:t>Struggling Student tools</a:t>
            </a:r>
          </a:p>
        </p:txBody>
      </p:sp>
      <p:sp>
        <p:nvSpPr>
          <p:cNvPr id="4" name="Content Placeholder 3">
            <a:extLst>
              <a:ext uri="{FF2B5EF4-FFF2-40B4-BE49-F238E27FC236}">
                <a16:creationId xmlns:a16="http://schemas.microsoft.com/office/drawing/2014/main" id="{B3197E2E-F964-4ACF-BBEC-0D26AE9FA94D}"/>
              </a:ext>
            </a:extLst>
          </p:cNvPr>
          <p:cNvSpPr>
            <a:spLocks noGrp="1"/>
          </p:cNvSpPr>
          <p:nvPr>
            <p:ph sz="half" idx="1"/>
          </p:nvPr>
        </p:nvSpPr>
        <p:spPr/>
        <p:txBody>
          <a:bodyPr>
            <a:normAutofit fontScale="55000" lnSpcReduction="20000"/>
          </a:bodyPr>
          <a:lstStyle/>
          <a:p>
            <a:pPr marL="0" indent="0">
              <a:buNone/>
            </a:pPr>
            <a:r>
              <a:rPr lang="en-US" b="1" dirty="0"/>
              <a:t>Office Hours</a:t>
            </a:r>
            <a:endParaRPr lang="en-US" dirty="0"/>
          </a:p>
          <a:p>
            <a:r>
              <a:rPr lang="en-US" dirty="0"/>
              <a:t>An hour before or after class Instructor led</a:t>
            </a:r>
          </a:p>
          <a:p>
            <a:r>
              <a:rPr lang="en-US" dirty="0"/>
              <a:t>Participant signs up via email</a:t>
            </a:r>
          </a:p>
          <a:p>
            <a:r>
              <a:rPr lang="en-US" dirty="0"/>
              <a:t>Needs to be approved by Supervisor</a:t>
            </a:r>
          </a:p>
          <a:p>
            <a:r>
              <a:rPr lang="en-US" dirty="0"/>
              <a:t>Supervisor does shift differential for any paid time </a:t>
            </a:r>
          </a:p>
          <a:p>
            <a:pPr marL="0" indent="0">
              <a:buNone/>
            </a:pPr>
            <a:endParaRPr lang="en-US" dirty="0"/>
          </a:p>
          <a:p>
            <a:pPr marL="0" indent="0">
              <a:buNone/>
            </a:pPr>
            <a:r>
              <a:rPr lang="en-US" b="1" dirty="0"/>
              <a:t>Tutoring</a:t>
            </a:r>
            <a:endParaRPr lang="en-US" dirty="0"/>
          </a:p>
          <a:p>
            <a:r>
              <a:rPr lang="en-US" dirty="0"/>
              <a:t>When someone misses part, all, or more than one class</a:t>
            </a:r>
          </a:p>
          <a:p>
            <a:r>
              <a:rPr lang="en-US" dirty="0"/>
              <a:t>Used to review content already covered or to get exposure to content from missed class</a:t>
            </a:r>
          </a:p>
          <a:p>
            <a:r>
              <a:rPr lang="en-US" dirty="0"/>
              <a:t>Participant is assigned to meet with an individual who is not the instructor</a:t>
            </a:r>
          </a:p>
          <a:p>
            <a:endParaRPr lang="en-US" dirty="0"/>
          </a:p>
          <a:p>
            <a:pPr marL="0" indent="0">
              <a:buNone/>
            </a:pPr>
            <a:endParaRPr lang="en-US" dirty="0"/>
          </a:p>
          <a:p>
            <a:endParaRPr lang="en-US" dirty="0"/>
          </a:p>
          <a:p>
            <a:endParaRPr lang="en-US" dirty="0"/>
          </a:p>
          <a:p>
            <a:endParaRPr lang="en-US" dirty="0">
              <a:highlight>
                <a:srgbClr val="FFFF00"/>
              </a:highlight>
            </a:endParaRPr>
          </a:p>
        </p:txBody>
      </p:sp>
      <p:sp>
        <p:nvSpPr>
          <p:cNvPr id="5" name="Content Placeholder 4">
            <a:extLst>
              <a:ext uri="{FF2B5EF4-FFF2-40B4-BE49-F238E27FC236}">
                <a16:creationId xmlns:a16="http://schemas.microsoft.com/office/drawing/2014/main" id="{0BE052AB-449D-441E-B6BE-E07E3740DE21}"/>
              </a:ext>
            </a:extLst>
          </p:cNvPr>
          <p:cNvSpPr>
            <a:spLocks noGrp="1"/>
          </p:cNvSpPr>
          <p:nvPr>
            <p:ph sz="half" idx="2"/>
          </p:nvPr>
        </p:nvSpPr>
        <p:spPr/>
        <p:txBody>
          <a:bodyPr>
            <a:normAutofit fontScale="55000" lnSpcReduction="20000"/>
          </a:bodyPr>
          <a:lstStyle/>
          <a:p>
            <a:pPr marL="0" indent="0">
              <a:buNone/>
            </a:pPr>
            <a:r>
              <a:rPr lang="en-US" b="1" dirty="0"/>
              <a:t>Self‐Help</a:t>
            </a:r>
            <a:endParaRPr lang="en-US" dirty="0"/>
          </a:p>
          <a:p>
            <a:r>
              <a:rPr lang="en-US" dirty="0"/>
              <a:t>Can come in early or stay late to practice on their own</a:t>
            </a:r>
          </a:p>
          <a:p>
            <a:r>
              <a:rPr lang="en-US" dirty="0"/>
              <a:t>Policies/data may need to be reset to be re‐used</a:t>
            </a:r>
          </a:p>
          <a:p>
            <a:r>
              <a:rPr lang="en-US" dirty="0"/>
              <a:t>Participant signs up via email</a:t>
            </a:r>
          </a:p>
          <a:p>
            <a:r>
              <a:rPr lang="en-US" dirty="0"/>
              <a:t>Needs to be approved by Supervisor</a:t>
            </a:r>
          </a:p>
          <a:p>
            <a:endParaRPr lang="en-US" dirty="0"/>
          </a:p>
          <a:p>
            <a:pPr marL="0" indent="0">
              <a:buNone/>
            </a:pPr>
            <a:r>
              <a:rPr lang="en-US" b="1" dirty="0"/>
              <a:t>Floor Observations</a:t>
            </a:r>
          </a:p>
          <a:p>
            <a:r>
              <a:rPr lang="en-US" dirty="0"/>
              <a:t>Not during class time</a:t>
            </a:r>
          </a:p>
          <a:p>
            <a:r>
              <a:rPr lang="en-US" dirty="0"/>
              <a:t>Participant signs up via email</a:t>
            </a:r>
          </a:p>
          <a:p>
            <a:r>
              <a:rPr lang="en-US" dirty="0"/>
              <a:t>Needs to be approved by Supervisor</a:t>
            </a:r>
          </a:p>
          <a:p>
            <a:r>
              <a:rPr lang="en-US" dirty="0"/>
              <a:t>Supervisor will arrange for people they can observe with</a:t>
            </a:r>
          </a:p>
          <a:p>
            <a:r>
              <a:rPr lang="en-US" dirty="0"/>
              <a:t>Deliverable write‐up needs to be done by the participant outlining what goals they have and what their outcomes were</a:t>
            </a:r>
          </a:p>
          <a:p>
            <a:r>
              <a:rPr lang="en-US" dirty="0"/>
              <a:t>Tech person is contacted for any Y cables etc.</a:t>
            </a:r>
          </a:p>
          <a:p>
            <a:endParaRPr lang="en-US" dirty="0"/>
          </a:p>
          <a:p>
            <a:endParaRPr lang="en-US" dirty="0"/>
          </a:p>
        </p:txBody>
      </p:sp>
    </p:spTree>
    <p:extLst>
      <p:ext uri="{BB962C8B-B14F-4D97-AF65-F5344CB8AC3E}">
        <p14:creationId xmlns:p14="http://schemas.microsoft.com/office/powerpoint/2010/main" val="76827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ACB5B8-CD0D-45A4-8B9B-8CCCF1CCA675}"/>
              </a:ext>
            </a:extLst>
          </p:cNvPr>
          <p:cNvSpPr>
            <a:spLocks noGrp="1"/>
          </p:cNvSpPr>
          <p:nvPr>
            <p:ph type="title"/>
          </p:nvPr>
        </p:nvSpPr>
        <p:spPr/>
        <p:txBody>
          <a:bodyPr/>
          <a:lstStyle/>
          <a:p>
            <a:r>
              <a:rPr lang="en-US" dirty="0"/>
              <a:t>Struggling Student flow – no HR</a:t>
            </a:r>
          </a:p>
        </p:txBody>
      </p:sp>
      <p:sp>
        <p:nvSpPr>
          <p:cNvPr id="4" name="Content Placeholder 3">
            <a:extLst>
              <a:ext uri="{FF2B5EF4-FFF2-40B4-BE49-F238E27FC236}">
                <a16:creationId xmlns:a16="http://schemas.microsoft.com/office/drawing/2014/main" id="{B3197E2E-F964-4ACF-BBEC-0D26AE9FA94D}"/>
              </a:ext>
            </a:extLst>
          </p:cNvPr>
          <p:cNvSpPr>
            <a:spLocks noGrp="1"/>
          </p:cNvSpPr>
          <p:nvPr>
            <p:ph sz="half" idx="1"/>
          </p:nvPr>
        </p:nvSpPr>
        <p:spPr/>
        <p:txBody>
          <a:bodyPr>
            <a:normAutofit/>
          </a:bodyPr>
          <a:lstStyle/>
          <a:p>
            <a:endParaRPr lang="en-US" dirty="0"/>
          </a:p>
          <a:p>
            <a:pPr marL="0" indent="0">
              <a:buNone/>
            </a:pPr>
            <a:endParaRPr lang="en-US" dirty="0"/>
          </a:p>
          <a:p>
            <a:endParaRPr lang="en-US" dirty="0"/>
          </a:p>
          <a:p>
            <a:endParaRPr lang="en-US" dirty="0"/>
          </a:p>
          <a:p>
            <a:endParaRPr lang="en-US" dirty="0">
              <a:highlight>
                <a:srgbClr val="FFFF00"/>
              </a:highlight>
            </a:endParaRPr>
          </a:p>
        </p:txBody>
      </p:sp>
      <p:pic>
        <p:nvPicPr>
          <p:cNvPr id="7" name="Picture 6">
            <a:extLst>
              <a:ext uri="{FF2B5EF4-FFF2-40B4-BE49-F238E27FC236}">
                <a16:creationId xmlns:a16="http://schemas.microsoft.com/office/drawing/2014/main" id="{E0062EA7-73A8-4A70-AEDE-B4214D3025AD}"/>
              </a:ext>
            </a:extLst>
          </p:cNvPr>
          <p:cNvPicPr>
            <a:picLocks noChangeAspect="1"/>
          </p:cNvPicPr>
          <p:nvPr/>
        </p:nvPicPr>
        <p:blipFill>
          <a:blip r:embed="rId2"/>
          <a:stretch>
            <a:fillRect/>
          </a:stretch>
        </p:blipFill>
        <p:spPr>
          <a:xfrm>
            <a:off x="1170432" y="1523281"/>
            <a:ext cx="8049577" cy="4969594"/>
          </a:xfrm>
          <a:prstGeom prst="rect">
            <a:avLst/>
          </a:prstGeom>
        </p:spPr>
      </p:pic>
    </p:spTree>
    <p:extLst>
      <p:ext uri="{BB962C8B-B14F-4D97-AF65-F5344CB8AC3E}">
        <p14:creationId xmlns:p14="http://schemas.microsoft.com/office/powerpoint/2010/main" val="833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ACB5B8-CD0D-45A4-8B9B-8CCCF1CCA675}"/>
              </a:ext>
            </a:extLst>
          </p:cNvPr>
          <p:cNvSpPr>
            <a:spLocks noGrp="1"/>
          </p:cNvSpPr>
          <p:nvPr>
            <p:ph type="title"/>
          </p:nvPr>
        </p:nvSpPr>
        <p:spPr/>
        <p:txBody>
          <a:bodyPr/>
          <a:lstStyle/>
          <a:p>
            <a:r>
              <a:rPr lang="en-US" dirty="0"/>
              <a:t>Struggling Student flow – with HR</a:t>
            </a:r>
          </a:p>
        </p:txBody>
      </p:sp>
      <p:sp>
        <p:nvSpPr>
          <p:cNvPr id="4" name="Content Placeholder 3">
            <a:extLst>
              <a:ext uri="{FF2B5EF4-FFF2-40B4-BE49-F238E27FC236}">
                <a16:creationId xmlns:a16="http://schemas.microsoft.com/office/drawing/2014/main" id="{B3197E2E-F964-4ACF-BBEC-0D26AE9FA94D}"/>
              </a:ext>
            </a:extLst>
          </p:cNvPr>
          <p:cNvSpPr>
            <a:spLocks noGrp="1"/>
          </p:cNvSpPr>
          <p:nvPr>
            <p:ph sz="half" idx="1"/>
          </p:nvPr>
        </p:nvSpPr>
        <p:spPr/>
        <p:txBody>
          <a:bodyPr>
            <a:normAutofit/>
          </a:bodyPr>
          <a:lstStyle/>
          <a:p>
            <a:endParaRPr lang="en-US" dirty="0"/>
          </a:p>
          <a:p>
            <a:pPr marL="0" indent="0">
              <a:buNone/>
            </a:pPr>
            <a:endParaRPr lang="en-US" dirty="0"/>
          </a:p>
          <a:p>
            <a:endParaRPr lang="en-US" dirty="0"/>
          </a:p>
          <a:p>
            <a:endParaRPr lang="en-US" dirty="0"/>
          </a:p>
          <a:p>
            <a:endParaRPr lang="en-US" dirty="0">
              <a:highlight>
                <a:srgbClr val="FFFF00"/>
              </a:highlight>
            </a:endParaRPr>
          </a:p>
        </p:txBody>
      </p:sp>
      <p:pic>
        <p:nvPicPr>
          <p:cNvPr id="2" name="Picture 1">
            <a:extLst>
              <a:ext uri="{FF2B5EF4-FFF2-40B4-BE49-F238E27FC236}">
                <a16:creationId xmlns:a16="http://schemas.microsoft.com/office/drawing/2014/main" id="{6E21EF64-D0C2-4E3A-B546-273532A70C0C}"/>
              </a:ext>
            </a:extLst>
          </p:cNvPr>
          <p:cNvPicPr>
            <a:picLocks noChangeAspect="1"/>
          </p:cNvPicPr>
          <p:nvPr/>
        </p:nvPicPr>
        <p:blipFill>
          <a:blip r:embed="rId2"/>
          <a:stretch>
            <a:fillRect/>
          </a:stretch>
        </p:blipFill>
        <p:spPr>
          <a:xfrm>
            <a:off x="0" y="1572569"/>
            <a:ext cx="12192000" cy="3712861"/>
          </a:xfrm>
          <a:prstGeom prst="rect">
            <a:avLst/>
          </a:prstGeom>
        </p:spPr>
      </p:pic>
    </p:spTree>
    <p:extLst>
      <p:ext uri="{BB962C8B-B14F-4D97-AF65-F5344CB8AC3E}">
        <p14:creationId xmlns:p14="http://schemas.microsoft.com/office/powerpoint/2010/main" val="2987978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E7D8DF9-7902-4F10-9AD9-7B2EB1CA54FA}"/>
              </a:ext>
            </a:extLst>
          </p:cNvPr>
          <p:cNvSpPr>
            <a:spLocks noGrp="1"/>
          </p:cNvSpPr>
          <p:nvPr>
            <p:ph type="title"/>
          </p:nvPr>
        </p:nvSpPr>
        <p:spPr/>
        <p:txBody>
          <a:bodyPr/>
          <a:lstStyle/>
          <a:p>
            <a:r>
              <a:rPr lang="en-US" dirty="0"/>
              <a:t>Don’t be a buddy</a:t>
            </a:r>
          </a:p>
        </p:txBody>
      </p:sp>
      <p:sp>
        <p:nvSpPr>
          <p:cNvPr id="4" name="Content Placeholder 3">
            <a:extLst>
              <a:ext uri="{FF2B5EF4-FFF2-40B4-BE49-F238E27FC236}">
                <a16:creationId xmlns:a16="http://schemas.microsoft.com/office/drawing/2014/main" id="{D7A4B5C5-CFC6-4DC3-8789-5752BF713D1D}"/>
              </a:ext>
            </a:extLst>
          </p:cNvPr>
          <p:cNvSpPr>
            <a:spLocks noGrp="1"/>
          </p:cNvSpPr>
          <p:nvPr>
            <p:ph sz="half" idx="1"/>
          </p:nvPr>
        </p:nvSpPr>
        <p:spPr/>
        <p:txBody>
          <a:bodyPr>
            <a:normAutofit lnSpcReduction="10000"/>
          </a:bodyPr>
          <a:lstStyle/>
          <a:p>
            <a:r>
              <a:rPr lang="en-US" dirty="0"/>
              <a:t>You might be teaching people that you have a family or social connection to</a:t>
            </a:r>
          </a:p>
          <a:p>
            <a:r>
              <a:rPr lang="en-US" dirty="0"/>
              <a:t>You might be teaching people that you were formerly a peer to</a:t>
            </a:r>
          </a:p>
          <a:p>
            <a:r>
              <a:rPr lang="en-US" dirty="0"/>
              <a:t>Make sure you establish that you are the trainer and not the buddy.</a:t>
            </a:r>
          </a:p>
          <a:p>
            <a:r>
              <a:rPr lang="en-US" dirty="0"/>
              <a:t>Spell out to them that your relationship outside the classroom is different</a:t>
            </a:r>
          </a:p>
        </p:txBody>
      </p:sp>
      <p:sp>
        <p:nvSpPr>
          <p:cNvPr id="5" name="Content Placeholder 4">
            <a:extLst>
              <a:ext uri="{FF2B5EF4-FFF2-40B4-BE49-F238E27FC236}">
                <a16:creationId xmlns:a16="http://schemas.microsoft.com/office/drawing/2014/main" id="{293197A7-7B2E-40D2-8E67-B6A42AF4FAC2}"/>
              </a:ext>
            </a:extLst>
          </p:cNvPr>
          <p:cNvSpPr>
            <a:spLocks noGrp="1"/>
          </p:cNvSpPr>
          <p:nvPr>
            <p:ph sz="half" idx="2"/>
          </p:nvPr>
        </p:nvSpPr>
        <p:spPr/>
        <p:txBody>
          <a:bodyPr>
            <a:normAutofit lnSpcReduction="10000"/>
          </a:bodyPr>
          <a:lstStyle/>
          <a:p>
            <a:endParaRPr lang="en-US" dirty="0"/>
          </a:p>
        </p:txBody>
      </p:sp>
    </p:spTree>
    <p:extLst>
      <p:ext uri="{BB962C8B-B14F-4D97-AF65-F5344CB8AC3E}">
        <p14:creationId xmlns:p14="http://schemas.microsoft.com/office/powerpoint/2010/main" val="33409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BB367A-6D2C-41DB-B380-51954284F6AC}"/>
              </a:ext>
            </a:extLst>
          </p:cNvPr>
          <p:cNvSpPr>
            <a:spLocks noGrp="1"/>
          </p:cNvSpPr>
          <p:nvPr>
            <p:ph type="title"/>
          </p:nvPr>
        </p:nvSpPr>
        <p:spPr/>
        <p:txBody>
          <a:bodyPr/>
          <a:lstStyle/>
          <a:p>
            <a:r>
              <a:rPr lang="en-US" dirty="0"/>
              <a:t>Cognitive considerations</a:t>
            </a:r>
          </a:p>
        </p:txBody>
      </p:sp>
      <p:sp>
        <p:nvSpPr>
          <p:cNvPr id="4" name="Content Placeholder 3">
            <a:extLst>
              <a:ext uri="{FF2B5EF4-FFF2-40B4-BE49-F238E27FC236}">
                <a16:creationId xmlns:a16="http://schemas.microsoft.com/office/drawing/2014/main" id="{F9C5FCDA-FEF6-4F69-AED1-5B05D6AB6675}"/>
              </a:ext>
            </a:extLst>
          </p:cNvPr>
          <p:cNvSpPr>
            <a:spLocks noGrp="1"/>
          </p:cNvSpPr>
          <p:nvPr>
            <p:ph sz="half" idx="1"/>
          </p:nvPr>
        </p:nvSpPr>
        <p:spPr/>
        <p:txBody>
          <a:bodyPr>
            <a:normAutofit fontScale="92500" lnSpcReduction="20000"/>
          </a:bodyPr>
          <a:lstStyle/>
          <a:p>
            <a:r>
              <a:rPr lang="en-US" dirty="0"/>
              <a:t>Resetting mental clocks</a:t>
            </a:r>
          </a:p>
          <a:p>
            <a:pPr lvl="1"/>
            <a:r>
              <a:rPr lang="en-US" dirty="0"/>
              <a:t>Lecture should not surpass 20 minutes before a change in activity takes place.</a:t>
            </a:r>
          </a:p>
          <a:p>
            <a:pPr lvl="1"/>
            <a:r>
              <a:rPr lang="en-US" dirty="0"/>
              <a:t>Standing up or moving around helps to reset mental clocks if sitting too long</a:t>
            </a:r>
          </a:p>
          <a:p>
            <a:r>
              <a:rPr lang="en-US" dirty="0"/>
              <a:t>Formative assessment</a:t>
            </a:r>
          </a:p>
          <a:p>
            <a:pPr lvl="1"/>
            <a:r>
              <a:rPr lang="en-US" dirty="0"/>
              <a:t>When a participant “forms” a question or statement, they use different parts of their brain and can “assess” or analyze what they are saying/doing </a:t>
            </a:r>
          </a:p>
          <a:p>
            <a:pPr lvl="1"/>
            <a:r>
              <a:rPr lang="en-US" dirty="0"/>
              <a:t>An example is when you can’t think of a word, you go ask someone, and while you are asking them, the solution comes to you.</a:t>
            </a:r>
          </a:p>
          <a:p>
            <a:endParaRPr lang="en-US" dirty="0"/>
          </a:p>
        </p:txBody>
      </p:sp>
      <p:sp>
        <p:nvSpPr>
          <p:cNvPr id="5" name="Content Placeholder 4">
            <a:extLst>
              <a:ext uri="{FF2B5EF4-FFF2-40B4-BE49-F238E27FC236}">
                <a16:creationId xmlns:a16="http://schemas.microsoft.com/office/drawing/2014/main" id="{5B084448-DC29-4EB8-B980-AD9A743D1E17}"/>
              </a:ext>
            </a:extLst>
          </p:cNvPr>
          <p:cNvSpPr>
            <a:spLocks noGrp="1"/>
          </p:cNvSpPr>
          <p:nvPr>
            <p:ph sz="half" idx="2"/>
          </p:nvPr>
        </p:nvSpPr>
        <p:spPr/>
        <p:txBody>
          <a:bodyPr>
            <a:normAutofit fontScale="92500" lnSpcReduction="20000"/>
          </a:bodyPr>
          <a:lstStyle/>
          <a:p>
            <a:r>
              <a:rPr lang="en-US" dirty="0"/>
              <a:t>WE REMEMBER …</a:t>
            </a:r>
          </a:p>
          <a:p>
            <a:r>
              <a:rPr lang="en-US" dirty="0"/>
              <a:t>10% of what we read </a:t>
            </a:r>
          </a:p>
          <a:p>
            <a:r>
              <a:rPr lang="en-US" dirty="0"/>
              <a:t>20% of what we hear </a:t>
            </a:r>
          </a:p>
          <a:p>
            <a:r>
              <a:rPr lang="en-US" dirty="0"/>
              <a:t>30% of what we see </a:t>
            </a:r>
          </a:p>
          <a:p>
            <a:r>
              <a:rPr lang="en-US" dirty="0"/>
              <a:t>50% of what we see and hear </a:t>
            </a:r>
          </a:p>
          <a:p>
            <a:r>
              <a:rPr lang="en-US" dirty="0"/>
              <a:t>70% of what we discuss with others </a:t>
            </a:r>
          </a:p>
          <a:p>
            <a:r>
              <a:rPr lang="en-US" dirty="0"/>
              <a:t>80% of what we personally experience </a:t>
            </a:r>
          </a:p>
          <a:p>
            <a:r>
              <a:rPr lang="en-US" dirty="0"/>
              <a:t>95% or what we teach others </a:t>
            </a:r>
          </a:p>
          <a:p>
            <a:pPr marL="0" indent="0" algn="r">
              <a:buNone/>
            </a:pPr>
            <a:r>
              <a:rPr lang="en-US" sz="2200" dirty="0"/>
              <a:t>- Edgar Dale (Cone of Experience)</a:t>
            </a:r>
          </a:p>
        </p:txBody>
      </p:sp>
    </p:spTree>
    <p:extLst>
      <p:ext uri="{BB962C8B-B14F-4D97-AF65-F5344CB8AC3E}">
        <p14:creationId xmlns:p14="http://schemas.microsoft.com/office/powerpoint/2010/main" val="3299053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7F48D-B225-4F4B-AFC8-30F89B4978D7}"/>
              </a:ext>
            </a:extLst>
          </p:cNvPr>
          <p:cNvSpPr>
            <a:spLocks noGrp="1"/>
          </p:cNvSpPr>
          <p:nvPr>
            <p:ph type="title"/>
          </p:nvPr>
        </p:nvSpPr>
        <p:spPr/>
        <p:txBody>
          <a:bodyPr/>
          <a:lstStyle/>
          <a:p>
            <a:r>
              <a:rPr lang="en-US" dirty="0"/>
              <a:t>Learning Styles</a:t>
            </a:r>
          </a:p>
        </p:txBody>
      </p:sp>
      <p:sp>
        <p:nvSpPr>
          <p:cNvPr id="4" name="Content Placeholder 3">
            <a:extLst>
              <a:ext uri="{FF2B5EF4-FFF2-40B4-BE49-F238E27FC236}">
                <a16:creationId xmlns:a16="http://schemas.microsoft.com/office/drawing/2014/main" id="{2660CECE-4D9C-454E-8B51-5B10050CD23A}"/>
              </a:ext>
            </a:extLst>
          </p:cNvPr>
          <p:cNvSpPr>
            <a:spLocks noGrp="1"/>
          </p:cNvSpPr>
          <p:nvPr>
            <p:ph sz="half" idx="1"/>
          </p:nvPr>
        </p:nvSpPr>
        <p:spPr>
          <a:xfrm>
            <a:off x="838200" y="1825625"/>
            <a:ext cx="5181600" cy="4851400"/>
          </a:xfrm>
        </p:spPr>
        <p:txBody>
          <a:bodyPr>
            <a:normAutofit/>
          </a:bodyPr>
          <a:lstStyle/>
          <a:p>
            <a:r>
              <a:rPr lang="en-US" b="1" dirty="0"/>
              <a:t>Verbal/Narrative: </a:t>
            </a:r>
            <a:r>
              <a:rPr lang="en-US" dirty="0"/>
              <a:t> Lectures or having portions of the lesson that tell a story.  </a:t>
            </a:r>
            <a:br>
              <a:rPr lang="en-US" dirty="0"/>
            </a:br>
            <a:r>
              <a:rPr lang="en-US" sz="2400" dirty="0"/>
              <a:t>Ex:  Bill is away on military tour and his brother Phil needs to make payments on his policy while he is away.</a:t>
            </a:r>
            <a:br>
              <a:rPr lang="en-US" dirty="0"/>
            </a:br>
            <a:endParaRPr lang="en-US" dirty="0"/>
          </a:p>
          <a:p>
            <a:r>
              <a:rPr lang="en-US" b="1" dirty="0"/>
              <a:t>Visual/Spatial/Flow:  </a:t>
            </a:r>
            <a:r>
              <a:rPr lang="en-US" dirty="0"/>
              <a:t>Mental models or physical examples</a:t>
            </a:r>
          </a:p>
          <a:p>
            <a:endParaRPr lang="en-US" dirty="0"/>
          </a:p>
        </p:txBody>
      </p:sp>
      <p:sp>
        <p:nvSpPr>
          <p:cNvPr id="5" name="Content Placeholder 4">
            <a:extLst>
              <a:ext uri="{FF2B5EF4-FFF2-40B4-BE49-F238E27FC236}">
                <a16:creationId xmlns:a16="http://schemas.microsoft.com/office/drawing/2014/main" id="{18B13378-7ED2-4403-8A3A-26F98788871B}"/>
              </a:ext>
            </a:extLst>
          </p:cNvPr>
          <p:cNvSpPr>
            <a:spLocks noGrp="1"/>
          </p:cNvSpPr>
          <p:nvPr>
            <p:ph sz="half" idx="2"/>
          </p:nvPr>
        </p:nvSpPr>
        <p:spPr/>
        <p:txBody>
          <a:bodyPr>
            <a:normAutofit/>
          </a:bodyPr>
          <a:lstStyle/>
          <a:p>
            <a:r>
              <a:rPr lang="en-US" b="1" dirty="0"/>
              <a:t>Kinesthetic hands-on:  </a:t>
            </a:r>
            <a:r>
              <a:rPr lang="en-US" dirty="0"/>
              <a:t>Going through the example step by step</a:t>
            </a:r>
            <a:br>
              <a:rPr lang="en-US" dirty="0"/>
            </a:br>
            <a:r>
              <a:rPr lang="en-US" sz="2000" dirty="0"/>
              <a:t>Ex:  Mock calls with a live caller</a:t>
            </a:r>
            <a:br>
              <a:rPr lang="en-US" sz="2000" dirty="0"/>
            </a:br>
            <a:br>
              <a:rPr lang="en-US" sz="2000" dirty="0"/>
            </a:br>
            <a:endParaRPr lang="en-US" sz="2000" dirty="0"/>
          </a:p>
          <a:p>
            <a:r>
              <a:rPr lang="en-US" b="1" dirty="0"/>
              <a:t>Social:  </a:t>
            </a:r>
            <a:r>
              <a:rPr lang="en-US" dirty="0"/>
              <a:t>Learning in a small group.</a:t>
            </a:r>
            <a:br>
              <a:rPr lang="en-US" b="1" dirty="0"/>
            </a:br>
            <a:r>
              <a:rPr lang="en-US" sz="2000" dirty="0"/>
              <a:t>Ex:  Think-pair-share with small group activities, peers doing parts of the lecture, peers helping with the role playing in the in-class scenarios, wheel of fun, etc.</a:t>
            </a:r>
            <a:endParaRPr lang="en-US" dirty="0"/>
          </a:p>
        </p:txBody>
      </p:sp>
      <p:sp>
        <p:nvSpPr>
          <p:cNvPr id="6" name="Rectangle 5">
            <a:extLst>
              <a:ext uri="{FF2B5EF4-FFF2-40B4-BE49-F238E27FC236}">
                <a16:creationId xmlns:a16="http://schemas.microsoft.com/office/drawing/2014/main" id="{9FC26950-CA0F-4009-BD30-277BA5824553}"/>
              </a:ext>
            </a:extLst>
          </p:cNvPr>
          <p:cNvSpPr/>
          <p:nvPr/>
        </p:nvSpPr>
        <p:spPr>
          <a:xfrm>
            <a:off x="1028700" y="5772149"/>
            <a:ext cx="1171575" cy="904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Navigator</a:t>
            </a:r>
          </a:p>
        </p:txBody>
      </p:sp>
      <p:cxnSp>
        <p:nvCxnSpPr>
          <p:cNvPr id="8" name="Straight Arrow Connector 7">
            <a:extLst>
              <a:ext uri="{FF2B5EF4-FFF2-40B4-BE49-F238E27FC236}">
                <a16:creationId xmlns:a16="http://schemas.microsoft.com/office/drawing/2014/main" id="{DA0C5CF6-BADE-401C-AC77-604AD7011FC3}"/>
              </a:ext>
            </a:extLst>
          </p:cNvPr>
          <p:cNvCxnSpPr/>
          <p:nvPr/>
        </p:nvCxnSpPr>
        <p:spPr>
          <a:xfrm>
            <a:off x="2200275" y="6224584"/>
            <a:ext cx="45720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4E7D642-177D-4E54-BE37-9ED23FAB5548}"/>
              </a:ext>
            </a:extLst>
          </p:cNvPr>
          <p:cNvSpPr/>
          <p:nvPr/>
        </p:nvSpPr>
        <p:spPr>
          <a:xfrm>
            <a:off x="2843212" y="5772148"/>
            <a:ext cx="1171575" cy="904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Policy</a:t>
            </a:r>
          </a:p>
          <a:p>
            <a:pPr algn="ctr"/>
            <a:r>
              <a:rPr lang="en-US" dirty="0"/>
              <a:t>Image</a:t>
            </a:r>
          </a:p>
        </p:txBody>
      </p:sp>
      <p:sp>
        <p:nvSpPr>
          <p:cNvPr id="10" name="Rectangle 9">
            <a:extLst>
              <a:ext uri="{FF2B5EF4-FFF2-40B4-BE49-F238E27FC236}">
                <a16:creationId xmlns:a16="http://schemas.microsoft.com/office/drawing/2014/main" id="{B08527DE-067C-4029-B1F7-E4DD9B1285DC}"/>
              </a:ext>
            </a:extLst>
          </p:cNvPr>
          <p:cNvSpPr/>
          <p:nvPr/>
        </p:nvSpPr>
        <p:spPr>
          <a:xfrm>
            <a:off x="4583906" y="5772147"/>
            <a:ext cx="1171575" cy="904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Coverage</a:t>
            </a:r>
          </a:p>
        </p:txBody>
      </p:sp>
      <p:cxnSp>
        <p:nvCxnSpPr>
          <p:cNvPr id="11" name="Straight Arrow Connector 10">
            <a:extLst>
              <a:ext uri="{FF2B5EF4-FFF2-40B4-BE49-F238E27FC236}">
                <a16:creationId xmlns:a16="http://schemas.microsoft.com/office/drawing/2014/main" id="{0EE39428-EEF2-48A9-AFCE-8A473C0612D6}"/>
              </a:ext>
            </a:extLst>
          </p:cNvPr>
          <p:cNvCxnSpPr/>
          <p:nvPr/>
        </p:nvCxnSpPr>
        <p:spPr>
          <a:xfrm>
            <a:off x="4014787" y="6224584"/>
            <a:ext cx="45720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5548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17139C-750B-461B-A09D-272394DD816B}"/>
              </a:ext>
            </a:extLst>
          </p:cNvPr>
          <p:cNvSpPr>
            <a:spLocks noGrp="1"/>
          </p:cNvSpPr>
          <p:nvPr>
            <p:ph type="title"/>
          </p:nvPr>
        </p:nvSpPr>
        <p:spPr/>
        <p:txBody>
          <a:bodyPr/>
          <a:lstStyle/>
          <a:p>
            <a:r>
              <a:rPr lang="en-US" dirty="0"/>
              <a:t>Promote learner engagement</a:t>
            </a:r>
          </a:p>
        </p:txBody>
      </p:sp>
      <p:sp>
        <p:nvSpPr>
          <p:cNvPr id="4" name="Content Placeholder 3">
            <a:extLst>
              <a:ext uri="{FF2B5EF4-FFF2-40B4-BE49-F238E27FC236}">
                <a16:creationId xmlns:a16="http://schemas.microsoft.com/office/drawing/2014/main" id="{98AEC0C1-B7EA-4886-9FAC-E6F96902C818}"/>
              </a:ext>
            </a:extLst>
          </p:cNvPr>
          <p:cNvSpPr>
            <a:spLocks noGrp="1"/>
          </p:cNvSpPr>
          <p:nvPr>
            <p:ph sz="half" idx="1"/>
          </p:nvPr>
        </p:nvSpPr>
        <p:spPr/>
        <p:txBody>
          <a:bodyPr>
            <a:normAutofit fontScale="85000" lnSpcReduction="10000"/>
          </a:bodyPr>
          <a:lstStyle/>
          <a:p>
            <a:r>
              <a:rPr lang="en-US" dirty="0"/>
              <a:t>Maintain positive attitude and high energy</a:t>
            </a:r>
            <a:endParaRPr lang="en-US" sz="2600" dirty="0"/>
          </a:p>
          <a:p>
            <a:r>
              <a:rPr lang="en-US" dirty="0"/>
              <a:t>Regain focus if attention is lost</a:t>
            </a:r>
            <a:endParaRPr lang="en-US" sz="2600" dirty="0"/>
          </a:p>
          <a:p>
            <a:r>
              <a:rPr lang="en-US" dirty="0"/>
              <a:t>Change speaking volume to promote engagement</a:t>
            </a:r>
            <a:endParaRPr lang="en-US" sz="2600" dirty="0"/>
          </a:p>
          <a:p>
            <a:r>
              <a:rPr lang="en-US" dirty="0"/>
              <a:t>Ask open ended questions and engage learners in dialog about the topic</a:t>
            </a:r>
            <a:endParaRPr lang="en-US" sz="2600" dirty="0"/>
          </a:p>
          <a:p>
            <a:r>
              <a:rPr lang="en-US" dirty="0"/>
              <a:t>Allow all learners an opportunity to participate</a:t>
            </a:r>
            <a:endParaRPr lang="en-US" sz="2600" dirty="0"/>
          </a:p>
          <a:p>
            <a:pPr lvl="1"/>
            <a:r>
              <a:rPr lang="en-US" dirty="0"/>
              <a:t>Use tactics to limit those who over-participate</a:t>
            </a:r>
            <a:endParaRPr lang="en-US" sz="2200" dirty="0"/>
          </a:p>
          <a:p>
            <a:pPr lvl="1"/>
            <a:r>
              <a:rPr lang="en-US" dirty="0"/>
              <a:t>Vary your question/answer techniques (how you’re calling on learners)</a:t>
            </a:r>
            <a:endParaRPr lang="en-US" sz="2200" dirty="0"/>
          </a:p>
          <a:p>
            <a:endParaRPr lang="en-US" dirty="0"/>
          </a:p>
        </p:txBody>
      </p:sp>
      <p:sp>
        <p:nvSpPr>
          <p:cNvPr id="5" name="Content Placeholder 4">
            <a:extLst>
              <a:ext uri="{FF2B5EF4-FFF2-40B4-BE49-F238E27FC236}">
                <a16:creationId xmlns:a16="http://schemas.microsoft.com/office/drawing/2014/main" id="{3EF37EC0-9185-407F-A1DB-0600FDE209FA}"/>
              </a:ext>
            </a:extLst>
          </p:cNvPr>
          <p:cNvSpPr>
            <a:spLocks noGrp="1"/>
          </p:cNvSpPr>
          <p:nvPr>
            <p:ph sz="half" idx="2"/>
          </p:nvPr>
        </p:nvSpPr>
        <p:spPr/>
        <p:txBody>
          <a:bodyPr>
            <a:normAutofit fontScale="85000" lnSpcReduction="10000"/>
          </a:bodyPr>
          <a:lstStyle/>
          <a:p>
            <a:endParaRPr lang="en-US"/>
          </a:p>
        </p:txBody>
      </p:sp>
    </p:spTree>
    <p:extLst>
      <p:ext uri="{BB962C8B-B14F-4D97-AF65-F5344CB8AC3E}">
        <p14:creationId xmlns:p14="http://schemas.microsoft.com/office/powerpoint/2010/main" val="41760793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F9E0D5-CCB7-4283-B4B9-3A1415F1ABB9}"/>
              </a:ext>
            </a:extLst>
          </p:cNvPr>
          <p:cNvSpPr>
            <a:spLocks noGrp="1"/>
          </p:cNvSpPr>
          <p:nvPr>
            <p:ph type="title"/>
          </p:nvPr>
        </p:nvSpPr>
        <p:spPr/>
        <p:txBody>
          <a:bodyPr/>
          <a:lstStyle/>
          <a:p>
            <a:r>
              <a:rPr lang="en-US" dirty="0"/>
              <a:t>Observing cues from participants</a:t>
            </a:r>
          </a:p>
        </p:txBody>
      </p:sp>
      <p:sp>
        <p:nvSpPr>
          <p:cNvPr id="4" name="Content Placeholder 3">
            <a:extLst>
              <a:ext uri="{FF2B5EF4-FFF2-40B4-BE49-F238E27FC236}">
                <a16:creationId xmlns:a16="http://schemas.microsoft.com/office/drawing/2014/main" id="{15A3C53D-F333-4D4B-B1C7-68192A4E2183}"/>
              </a:ext>
            </a:extLst>
          </p:cNvPr>
          <p:cNvSpPr>
            <a:spLocks noGrp="1"/>
          </p:cNvSpPr>
          <p:nvPr>
            <p:ph sz="half" idx="1"/>
          </p:nvPr>
        </p:nvSpPr>
        <p:spPr/>
        <p:txBody>
          <a:bodyPr>
            <a:normAutofit fontScale="77500" lnSpcReduction="20000"/>
          </a:bodyPr>
          <a:lstStyle/>
          <a:p>
            <a:r>
              <a:rPr lang="en-US" dirty="0"/>
              <a:t>Being a trainer is more than reading from notes – observe non-verbal cues and flex to them as needed</a:t>
            </a:r>
          </a:p>
          <a:p>
            <a:r>
              <a:rPr lang="en-US" dirty="0"/>
              <a:t>Be receptive to feedback and questions. </a:t>
            </a:r>
            <a:r>
              <a:rPr lang="en-US" u="sng" dirty="0"/>
              <a:t>There are no “dumb” questions</a:t>
            </a:r>
            <a:r>
              <a:rPr lang="en-US" dirty="0"/>
              <a:t>. </a:t>
            </a:r>
          </a:p>
          <a:p>
            <a:pPr lvl="1"/>
            <a:r>
              <a:rPr lang="en-US" dirty="0"/>
              <a:t>If a participant asks a question in which the facilitator does not know the answer, the participant should write the question on a post-it, and place it on the “Parking Lot”/White board for further research. Do not dismiss questions in which the answer is unknown – facilitator should clarify additional research is needed</a:t>
            </a:r>
          </a:p>
          <a:p>
            <a:endParaRPr lang="en-US" dirty="0"/>
          </a:p>
        </p:txBody>
      </p:sp>
      <p:sp>
        <p:nvSpPr>
          <p:cNvPr id="5" name="Content Placeholder 4">
            <a:extLst>
              <a:ext uri="{FF2B5EF4-FFF2-40B4-BE49-F238E27FC236}">
                <a16:creationId xmlns:a16="http://schemas.microsoft.com/office/drawing/2014/main" id="{49474075-323A-4B0C-9D8D-DF02532CDDA4}"/>
              </a:ext>
            </a:extLst>
          </p:cNvPr>
          <p:cNvSpPr>
            <a:spLocks noGrp="1"/>
          </p:cNvSpPr>
          <p:nvPr>
            <p:ph sz="half" idx="2"/>
          </p:nvPr>
        </p:nvSpPr>
        <p:spPr/>
        <p:txBody>
          <a:bodyPr>
            <a:normAutofit fontScale="77500" lnSpcReduction="20000"/>
          </a:bodyPr>
          <a:lstStyle/>
          <a:p>
            <a:r>
              <a:rPr lang="en-US" dirty="0"/>
              <a:t>Be sure to answer all applicable questions when closing one lesson and moving to another</a:t>
            </a:r>
          </a:p>
          <a:p>
            <a:r>
              <a:rPr lang="en-US" dirty="0"/>
              <a:t>Regain focus when attention is lost – the facilitator should be in command of their classroom, and not the participant’s “friend”</a:t>
            </a:r>
          </a:p>
          <a:p>
            <a:r>
              <a:rPr lang="en-US" dirty="0"/>
              <a:t>Maintain positive attitude and high energy, especially during system downtime or when “issues” occur in the classroom</a:t>
            </a:r>
          </a:p>
          <a:p>
            <a:r>
              <a:rPr lang="en-US" dirty="0"/>
              <a:t>Allow all learners an opportunity to participate</a:t>
            </a:r>
          </a:p>
          <a:p>
            <a:pPr lvl="1"/>
            <a:r>
              <a:rPr lang="en-US" dirty="0"/>
              <a:t>Use tactics to limit those who over-participate</a:t>
            </a:r>
          </a:p>
          <a:p>
            <a:pPr lvl="1"/>
            <a:r>
              <a:rPr lang="en-US" dirty="0"/>
              <a:t>Do not dominate the conversation</a:t>
            </a:r>
          </a:p>
          <a:p>
            <a:endParaRPr lang="en-US" dirty="0"/>
          </a:p>
        </p:txBody>
      </p:sp>
    </p:spTree>
    <p:extLst>
      <p:ext uri="{BB962C8B-B14F-4D97-AF65-F5344CB8AC3E}">
        <p14:creationId xmlns:p14="http://schemas.microsoft.com/office/powerpoint/2010/main" val="1073788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Engagement</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lstStyle/>
          <a:p>
            <a:r>
              <a:rPr lang="en-US" dirty="0"/>
              <a:t>Have participants demo items – you don’t always have to be the person in the front of the room!</a:t>
            </a:r>
          </a:p>
          <a:p>
            <a:r>
              <a:rPr lang="en-US" dirty="0"/>
              <a:t>Call people to the front</a:t>
            </a:r>
          </a:p>
          <a:p>
            <a:r>
              <a:rPr lang="en-US" dirty="0"/>
              <a:t>Don’t force them if they really don’t want to do it</a:t>
            </a: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003261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B54DF7-513A-43FD-A2E9-39A41A7B4F44}"/>
              </a:ext>
            </a:extLst>
          </p:cNvPr>
          <p:cNvSpPr>
            <a:spLocks noGrp="1"/>
          </p:cNvSpPr>
          <p:nvPr>
            <p:ph type="title"/>
          </p:nvPr>
        </p:nvSpPr>
        <p:spPr/>
        <p:txBody>
          <a:bodyPr/>
          <a:lstStyle/>
          <a:p>
            <a:r>
              <a:rPr lang="en-US" dirty="0"/>
              <a:t>Adult learners</a:t>
            </a:r>
          </a:p>
        </p:txBody>
      </p:sp>
      <p:sp>
        <p:nvSpPr>
          <p:cNvPr id="4" name="Content Placeholder 3">
            <a:extLst>
              <a:ext uri="{FF2B5EF4-FFF2-40B4-BE49-F238E27FC236}">
                <a16:creationId xmlns:a16="http://schemas.microsoft.com/office/drawing/2014/main" id="{0BA48184-D1B0-4FBB-8117-D44637ABCF14}"/>
              </a:ext>
            </a:extLst>
          </p:cNvPr>
          <p:cNvSpPr>
            <a:spLocks noGrp="1"/>
          </p:cNvSpPr>
          <p:nvPr>
            <p:ph sz="half" idx="1"/>
          </p:nvPr>
        </p:nvSpPr>
        <p:spPr/>
        <p:txBody>
          <a:bodyPr>
            <a:normAutofit fontScale="85000" lnSpcReduction="10000"/>
          </a:bodyPr>
          <a:lstStyle/>
          <a:p>
            <a:pPr lvl="0"/>
            <a:r>
              <a:rPr lang="en-US" dirty="0"/>
              <a:t>Remember that the participants are adult learners (</a:t>
            </a:r>
            <a:r>
              <a:rPr lang="en-US" b="1" dirty="0"/>
              <a:t>andragogy</a:t>
            </a:r>
            <a:r>
              <a:rPr lang="en-US" dirty="0"/>
              <a:t>):</a:t>
            </a:r>
            <a:endParaRPr lang="en-US" sz="2400" dirty="0"/>
          </a:p>
          <a:p>
            <a:pPr lvl="1"/>
            <a:r>
              <a:rPr lang="en-US" dirty="0"/>
              <a:t>Adults have a need to be self-directing and self-exploring</a:t>
            </a:r>
            <a:endParaRPr lang="en-US" sz="2000" dirty="0"/>
          </a:p>
          <a:p>
            <a:pPr lvl="1"/>
            <a:r>
              <a:rPr lang="en-US" dirty="0"/>
              <a:t>Adults have more experience than youth, and want to reflect on that experience in their current and/or future work role</a:t>
            </a:r>
            <a:endParaRPr lang="en-US" sz="2000" dirty="0"/>
          </a:p>
          <a:p>
            <a:pPr lvl="1"/>
            <a:r>
              <a:rPr lang="en-US" dirty="0"/>
              <a:t>Adults become ready to learn when they know the “</a:t>
            </a:r>
            <a:r>
              <a:rPr lang="en-US" u="sng" dirty="0"/>
              <a:t>why</a:t>
            </a:r>
            <a:r>
              <a:rPr lang="en-US" dirty="0"/>
              <a:t>” behind their learning</a:t>
            </a:r>
            <a:endParaRPr lang="en-US" sz="2000" dirty="0"/>
          </a:p>
          <a:p>
            <a:pPr lvl="1"/>
            <a:r>
              <a:rPr lang="en-US" dirty="0"/>
              <a:t>Adults want to learn best when they have a sense of ownership in their learning</a:t>
            </a:r>
            <a:endParaRPr lang="en-US" sz="2000" dirty="0"/>
          </a:p>
          <a:p>
            <a:pPr lvl="1"/>
            <a:r>
              <a:rPr lang="en-US" dirty="0"/>
              <a:t>Adults are motivated by both extrinsic and intrinsic forces. The most potent motivations are intrinsic (e.g., self-esteem, growth, broader responsibilities)</a:t>
            </a:r>
            <a:endParaRPr lang="en-US" sz="2000" dirty="0"/>
          </a:p>
          <a:p>
            <a:endParaRPr lang="en-US" dirty="0"/>
          </a:p>
        </p:txBody>
      </p:sp>
      <p:sp>
        <p:nvSpPr>
          <p:cNvPr id="5" name="Content Placeholder 4">
            <a:extLst>
              <a:ext uri="{FF2B5EF4-FFF2-40B4-BE49-F238E27FC236}">
                <a16:creationId xmlns:a16="http://schemas.microsoft.com/office/drawing/2014/main" id="{36ADE752-CEA6-401A-84D9-4A706817A619}"/>
              </a:ext>
            </a:extLst>
          </p:cNvPr>
          <p:cNvSpPr>
            <a:spLocks noGrp="1"/>
          </p:cNvSpPr>
          <p:nvPr>
            <p:ph sz="half" idx="2"/>
          </p:nvPr>
        </p:nvSpPr>
        <p:spPr/>
        <p:txBody>
          <a:bodyPr>
            <a:normAutofit fontScale="85000" lnSpcReduction="10000"/>
          </a:bodyPr>
          <a:lstStyle/>
          <a:p>
            <a:endParaRPr lang="en-US"/>
          </a:p>
        </p:txBody>
      </p:sp>
    </p:spTree>
    <p:extLst>
      <p:ext uri="{BB962C8B-B14F-4D97-AF65-F5344CB8AC3E}">
        <p14:creationId xmlns:p14="http://schemas.microsoft.com/office/powerpoint/2010/main" val="513987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40734A-1C58-45D4-8C60-6FBC4349E82C}"/>
              </a:ext>
            </a:extLst>
          </p:cNvPr>
          <p:cNvSpPr>
            <a:spLocks noGrp="1"/>
          </p:cNvSpPr>
          <p:nvPr>
            <p:ph type="title"/>
          </p:nvPr>
        </p:nvSpPr>
        <p:spPr/>
        <p:txBody>
          <a:bodyPr/>
          <a:lstStyle/>
          <a:p>
            <a:r>
              <a:rPr lang="en-US" dirty="0"/>
              <a:t>Setting Expectations</a:t>
            </a:r>
          </a:p>
        </p:txBody>
      </p:sp>
      <p:sp>
        <p:nvSpPr>
          <p:cNvPr id="4" name="Content Placeholder 3">
            <a:extLst>
              <a:ext uri="{FF2B5EF4-FFF2-40B4-BE49-F238E27FC236}">
                <a16:creationId xmlns:a16="http://schemas.microsoft.com/office/drawing/2014/main" id="{DF1DE45C-B3DF-4F5F-A5E2-DC86F626067A}"/>
              </a:ext>
            </a:extLst>
          </p:cNvPr>
          <p:cNvSpPr>
            <a:spLocks noGrp="1"/>
          </p:cNvSpPr>
          <p:nvPr>
            <p:ph sz="half" idx="1"/>
          </p:nvPr>
        </p:nvSpPr>
        <p:spPr/>
        <p:txBody>
          <a:bodyPr>
            <a:normAutofit fontScale="85000" lnSpcReduction="20000"/>
          </a:bodyPr>
          <a:lstStyle/>
          <a:p>
            <a:r>
              <a:rPr lang="en-US" dirty="0"/>
              <a:t>Review Classroom Expectations at the beginning of the class</a:t>
            </a:r>
          </a:p>
          <a:p>
            <a:r>
              <a:rPr lang="en-US" dirty="0"/>
              <a:t>Hold participants accountable</a:t>
            </a:r>
          </a:p>
          <a:p>
            <a:r>
              <a:rPr lang="en-US" dirty="0"/>
              <a:t>Ensure cell phones are put away (unless there is an emergency)</a:t>
            </a:r>
          </a:p>
          <a:p>
            <a:r>
              <a:rPr lang="en-US" dirty="0"/>
              <a:t>Instruct trainees to go “Do Not Disturb” on IM/Skype</a:t>
            </a:r>
          </a:p>
          <a:p>
            <a:r>
              <a:rPr lang="en-US" dirty="0"/>
              <a:t>Be consistent - Don’t make exceptions for some people while holding others accountable</a:t>
            </a:r>
          </a:p>
          <a:p>
            <a:r>
              <a:rPr lang="en-US" dirty="0"/>
              <a:t>Tell folks there will be a 5-7 minute mini break each hour so they don’t ghost out of the room (make accommodations for medical issues)</a:t>
            </a:r>
          </a:p>
          <a:p>
            <a:endParaRPr lang="en-US" dirty="0"/>
          </a:p>
          <a:p>
            <a:endParaRPr lang="en-US" dirty="0"/>
          </a:p>
          <a:p>
            <a:pPr marL="0" indent="0">
              <a:buNone/>
            </a:pPr>
            <a:endParaRPr lang="en-US" dirty="0"/>
          </a:p>
        </p:txBody>
      </p:sp>
      <p:sp>
        <p:nvSpPr>
          <p:cNvPr id="5" name="Content Placeholder 4">
            <a:extLst>
              <a:ext uri="{FF2B5EF4-FFF2-40B4-BE49-F238E27FC236}">
                <a16:creationId xmlns:a16="http://schemas.microsoft.com/office/drawing/2014/main" id="{ACBEBF85-CF79-4B00-B928-872805C8AC05}"/>
              </a:ext>
            </a:extLst>
          </p:cNvPr>
          <p:cNvSpPr>
            <a:spLocks noGrp="1"/>
          </p:cNvSpPr>
          <p:nvPr>
            <p:ph sz="half" idx="2"/>
          </p:nvPr>
        </p:nvSpPr>
        <p:spPr/>
        <p:txBody>
          <a:bodyPr>
            <a:normAutofit fontScale="85000" lnSpcReduction="20000"/>
          </a:bodyPr>
          <a:lstStyle/>
          <a:p>
            <a:r>
              <a:rPr lang="en-US" dirty="0"/>
              <a:t>Ensure participants are not browsing the internet or using IM/Outlook (unless instructed) during lecture and activities</a:t>
            </a:r>
          </a:p>
          <a:p>
            <a:r>
              <a:rPr lang="en-US" dirty="0"/>
              <a:t>Expectations should be the same for all participants</a:t>
            </a:r>
          </a:p>
          <a:p>
            <a:r>
              <a:rPr lang="en-US" dirty="0"/>
              <a:t>Be the behavior you want to see</a:t>
            </a:r>
            <a:endParaRPr lang="en-US" sz="2600" dirty="0"/>
          </a:p>
          <a:p>
            <a:pPr lvl="1"/>
            <a:r>
              <a:rPr lang="en-US" dirty="0"/>
              <a:t>If it is expected that learners not text/play on their phones, don’t text/play on yours</a:t>
            </a:r>
            <a:endParaRPr lang="en-US" sz="2200" dirty="0"/>
          </a:p>
          <a:p>
            <a:pPr lvl="1"/>
            <a:r>
              <a:rPr lang="en-US" dirty="0"/>
              <a:t>Avoid playing around on your computer/laptop during class time (applies to all trainers in the room, not just the lead trainer)</a:t>
            </a:r>
            <a:endParaRPr lang="en-US" sz="2200" dirty="0"/>
          </a:p>
          <a:p>
            <a:pPr lvl="1"/>
            <a:r>
              <a:rPr lang="en-US" dirty="0"/>
              <a:t>Do not use jargon terms; always model customer-friendly language</a:t>
            </a:r>
            <a:endParaRPr lang="en-US" sz="2200" dirty="0"/>
          </a:p>
        </p:txBody>
      </p:sp>
    </p:spTree>
    <p:extLst>
      <p:ext uri="{BB962C8B-B14F-4D97-AF65-F5344CB8AC3E}">
        <p14:creationId xmlns:p14="http://schemas.microsoft.com/office/powerpoint/2010/main" val="2798334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Individual Differences</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normAutofit lnSpcReduction="10000"/>
          </a:bodyPr>
          <a:lstStyle/>
          <a:p>
            <a:r>
              <a:rPr lang="en-US" dirty="0"/>
              <a:t>Find their individual strengths</a:t>
            </a:r>
          </a:p>
          <a:p>
            <a:endParaRPr lang="en-US" dirty="0"/>
          </a:p>
          <a:p>
            <a:r>
              <a:rPr lang="en-US" dirty="0"/>
              <a:t>target these items</a:t>
            </a:r>
          </a:p>
          <a:p>
            <a:endParaRPr lang="en-US" dirty="0"/>
          </a:p>
          <a:p>
            <a:r>
              <a:rPr lang="en-US" dirty="0"/>
              <a:t>high level learners - give them a challenge</a:t>
            </a:r>
          </a:p>
          <a:p>
            <a:endParaRPr lang="en-US" dirty="0"/>
          </a:p>
          <a:p>
            <a:r>
              <a:rPr lang="en-US" dirty="0"/>
              <a:t>other people who are still working - work with them individually</a:t>
            </a: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normAutofit lnSpcReduction="10000"/>
          </a:bodyPr>
          <a:lstStyle/>
          <a:p>
            <a:endParaRPr lang="en-US"/>
          </a:p>
        </p:txBody>
      </p:sp>
    </p:spTree>
    <p:extLst>
      <p:ext uri="{BB962C8B-B14F-4D97-AF65-F5344CB8AC3E}">
        <p14:creationId xmlns:p14="http://schemas.microsoft.com/office/powerpoint/2010/main" val="1341198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Trust your team</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lstStyle/>
          <a:p>
            <a:r>
              <a:rPr lang="en-US" dirty="0"/>
              <a:t>they are there to help</a:t>
            </a:r>
          </a:p>
          <a:p>
            <a:endParaRPr lang="en-US" dirty="0"/>
          </a:p>
          <a:p>
            <a:r>
              <a:rPr lang="en-US" dirty="0"/>
              <a:t>you don't have to do everything</a:t>
            </a:r>
          </a:p>
          <a:p>
            <a:endParaRPr lang="en-US" dirty="0"/>
          </a:p>
          <a:p>
            <a:r>
              <a:rPr lang="en-US" dirty="0"/>
              <a:t>you are not a burden when you are getting help</a:t>
            </a: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018826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Virtual best practices</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lstStyle/>
          <a:p>
            <a:r>
              <a:rPr lang="en-US" dirty="0"/>
              <a:t>These guidelines are still being established and are tied to the channel you use (such as TEAMS, </a:t>
            </a:r>
            <a:r>
              <a:rPr lang="en-US" dirty="0" err="1"/>
              <a:t>AdobeConnect</a:t>
            </a:r>
            <a:r>
              <a:rPr lang="en-US" dirty="0"/>
              <a:t>, camera on laptop, camera in training room, etc.)</a:t>
            </a:r>
          </a:p>
          <a:p>
            <a:r>
              <a:rPr lang="en-US" dirty="0"/>
              <a:t>Virtual attendees should see what you want them to focus on whether it is the facilitator, a shared screen, or a video.</a:t>
            </a:r>
          </a:p>
          <a:p>
            <a:endParaRPr lang="en-US" dirty="0">
              <a:highlight>
                <a:srgbClr val="FFFF00"/>
              </a:highlight>
            </a:endParaRP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lstStyle/>
          <a:p>
            <a:r>
              <a:rPr lang="en-US" dirty="0"/>
              <a:t>Make sure to do an audio and video check before class begins</a:t>
            </a:r>
          </a:p>
          <a:p>
            <a:r>
              <a:rPr lang="en-US" dirty="0"/>
              <a:t>Engage people as individuals</a:t>
            </a:r>
          </a:p>
          <a:p>
            <a:r>
              <a:rPr lang="en-US" dirty="0"/>
              <a:t>Utilize system tools such as polling to keep everyone engaged</a:t>
            </a:r>
          </a:p>
          <a:p>
            <a:r>
              <a:rPr lang="en-US" dirty="0"/>
              <a:t>Have people type in answers in the chat versus dealing with audio issues and microphones</a:t>
            </a:r>
          </a:p>
          <a:p>
            <a:endParaRPr lang="en-US" dirty="0"/>
          </a:p>
        </p:txBody>
      </p:sp>
    </p:spTree>
    <p:extLst>
      <p:ext uri="{BB962C8B-B14F-4D97-AF65-F5344CB8AC3E}">
        <p14:creationId xmlns:p14="http://schemas.microsoft.com/office/powerpoint/2010/main" val="1896863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809978-CD0F-4FD3-BD48-0A81AABBDE0A}"/>
              </a:ext>
            </a:extLst>
          </p:cNvPr>
          <p:cNvSpPr>
            <a:spLocks noGrp="1"/>
          </p:cNvSpPr>
          <p:nvPr>
            <p:ph type="title"/>
          </p:nvPr>
        </p:nvSpPr>
        <p:spPr/>
        <p:txBody>
          <a:bodyPr/>
          <a:lstStyle/>
          <a:p>
            <a:r>
              <a:rPr lang="en-US" dirty="0"/>
              <a:t>Food</a:t>
            </a:r>
          </a:p>
        </p:txBody>
      </p:sp>
      <p:sp>
        <p:nvSpPr>
          <p:cNvPr id="4" name="Content Placeholder 3">
            <a:extLst>
              <a:ext uri="{FF2B5EF4-FFF2-40B4-BE49-F238E27FC236}">
                <a16:creationId xmlns:a16="http://schemas.microsoft.com/office/drawing/2014/main" id="{57E3D569-726A-4ED3-8360-B95BFF1B524B}"/>
              </a:ext>
            </a:extLst>
          </p:cNvPr>
          <p:cNvSpPr>
            <a:spLocks noGrp="1"/>
          </p:cNvSpPr>
          <p:nvPr>
            <p:ph sz="half" idx="1"/>
          </p:nvPr>
        </p:nvSpPr>
        <p:spPr/>
        <p:txBody>
          <a:bodyPr>
            <a:normAutofit lnSpcReduction="10000"/>
          </a:bodyPr>
          <a:lstStyle/>
          <a:p>
            <a:pPr lvl="0"/>
            <a:r>
              <a:rPr lang="en-US" dirty="0"/>
              <a:t>Food days at the beginning or end of training can be a good idea – don’t go too overboard.  You are not required to do this and it is only out of the goodness of your heart and your own pocketbook</a:t>
            </a:r>
          </a:p>
          <a:p>
            <a:pPr lvl="0"/>
            <a:r>
              <a:rPr lang="en-US" dirty="0"/>
              <a:t>Make sure you coordinate with the other trainers and supervisors who is bringing food so you do not duplicate</a:t>
            </a:r>
          </a:p>
        </p:txBody>
      </p:sp>
      <p:sp>
        <p:nvSpPr>
          <p:cNvPr id="5" name="Content Placeholder 4">
            <a:extLst>
              <a:ext uri="{FF2B5EF4-FFF2-40B4-BE49-F238E27FC236}">
                <a16:creationId xmlns:a16="http://schemas.microsoft.com/office/drawing/2014/main" id="{92B09B0D-081E-44C3-86E4-ACD7EEE356F9}"/>
              </a:ext>
            </a:extLst>
          </p:cNvPr>
          <p:cNvSpPr>
            <a:spLocks noGrp="1"/>
          </p:cNvSpPr>
          <p:nvPr>
            <p:ph sz="half" idx="2"/>
          </p:nvPr>
        </p:nvSpPr>
        <p:spPr/>
        <p:txBody>
          <a:bodyPr>
            <a:normAutofit lnSpcReduction="10000"/>
          </a:bodyPr>
          <a:lstStyle/>
          <a:p>
            <a:r>
              <a:rPr lang="en-US" dirty="0"/>
              <a:t>If participants are interested, pick a potluck day like on a Friday review or when there are not high stakes</a:t>
            </a:r>
          </a:p>
          <a:p>
            <a:r>
              <a:rPr lang="en-US" dirty="0"/>
              <a:t>Having a small bowl of candy can be a nice option to have in the classroom during breaks</a:t>
            </a:r>
          </a:p>
        </p:txBody>
      </p:sp>
    </p:spTree>
    <p:extLst>
      <p:ext uri="{BB962C8B-B14F-4D97-AF65-F5344CB8AC3E}">
        <p14:creationId xmlns:p14="http://schemas.microsoft.com/office/powerpoint/2010/main" val="1030395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6FBBB-AA76-4BFB-AD8C-F7657FB4F19E}"/>
              </a:ext>
            </a:extLst>
          </p:cNvPr>
          <p:cNvSpPr>
            <a:spLocks noGrp="1"/>
          </p:cNvSpPr>
          <p:nvPr>
            <p:ph type="title"/>
          </p:nvPr>
        </p:nvSpPr>
        <p:spPr/>
        <p:txBody>
          <a:bodyPr/>
          <a:lstStyle/>
          <a:p>
            <a:r>
              <a:rPr lang="en-US" dirty="0"/>
              <a:t>Structural/File Management</a:t>
            </a:r>
          </a:p>
        </p:txBody>
      </p:sp>
      <p:sp>
        <p:nvSpPr>
          <p:cNvPr id="3" name="Content Placeholder 2">
            <a:extLst>
              <a:ext uri="{FF2B5EF4-FFF2-40B4-BE49-F238E27FC236}">
                <a16:creationId xmlns:a16="http://schemas.microsoft.com/office/drawing/2014/main" id="{E2CBA00F-02A1-4628-B386-42BE371D8606}"/>
              </a:ext>
            </a:extLst>
          </p:cNvPr>
          <p:cNvSpPr>
            <a:spLocks noGrp="1"/>
          </p:cNvSpPr>
          <p:nvPr>
            <p:ph sz="half" idx="1"/>
          </p:nvPr>
        </p:nvSpPr>
        <p:spPr/>
        <p:txBody>
          <a:bodyPr/>
          <a:lstStyle/>
          <a:p>
            <a:pPr lvl="0"/>
            <a:r>
              <a:rPr lang="en-US" dirty="0"/>
              <a:t>CSC/Billing BP file area should include:</a:t>
            </a:r>
          </a:p>
          <a:p>
            <a:pPr lvl="1"/>
            <a:r>
              <a:rPr lang="en-US" dirty="0"/>
              <a:t>Follow Contact Center Training file structure (TEAMS)</a:t>
            </a:r>
          </a:p>
          <a:p>
            <a:pPr lvl="1"/>
            <a:r>
              <a:rPr lang="en-US" dirty="0"/>
              <a:t>Follow naming conventions for document structure</a:t>
            </a:r>
          </a:p>
          <a:p>
            <a:pPr lvl="1"/>
            <a:r>
              <a:rPr lang="en-US" dirty="0"/>
              <a:t>Course Materials </a:t>
            </a:r>
          </a:p>
          <a:p>
            <a:pPr lvl="1"/>
            <a:r>
              <a:rPr lang="en-US" dirty="0"/>
              <a:t>Facilitator Guide</a:t>
            </a:r>
          </a:p>
          <a:p>
            <a:pPr lvl="1"/>
            <a:r>
              <a:rPr lang="en-US" dirty="0"/>
              <a:t>Archive</a:t>
            </a:r>
          </a:p>
          <a:p>
            <a:pPr lvl="2"/>
            <a:r>
              <a:rPr lang="en-US" dirty="0"/>
              <a:t>Dated course facilitator guides</a:t>
            </a:r>
          </a:p>
          <a:p>
            <a:pPr lvl="2"/>
            <a:r>
              <a:rPr lang="en-US" dirty="0"/>
              <a:t>Remove from working folder</a:t>
            </a:r>
          </a:p>
        </p:txBody>
      </p:sp>
      <p:sp>
        <p:nvSpPr>
          <p:cNvPr id="4" name="Content Placeholder 3">
            <a:extLst>
              <a:ext uri="{FF2B5EF4-FFF2-40B4-BE49-F238E27FC236}">
                <a16:creationId xmlns:a16="http://schemas.microsoft.com/office/drawing/2014/main" id="{EA13EDCF-5201-49F6-BD68-B60F3BDAB07E}"/>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639432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4EEFDE-D12C-4A1D-A40A-51F4F299CC72}"/>
              </a:ext>
            </a:extLst>
          </p:cNvPr>
          <p:cNvSpPr>
            <a:spLocks noGrp="1"/>
          </p:cNvSpPr>
          <p:nvPr>
            <p:ph type="title"/>
          </p:nvPr>
        </p:nvSpPr>
        <p:spPr/>
        <p:txBody>
          <a:bodyPr/>
          <a:lstStyle/>
          <a:p>
            <a:r>
              <a:rPr lang="en-US" dirty="0"/>
              <a:t>More on how to be a good trainer</a:t>
            </a:r>
          </a:p>
        </p:txBody>
      </p:sp>
      <p:sp>
        <p:nvSpPr>
          <p:cNvPr id="4" name="Content Placeholder 3">
            <a:extLst>
              <a:ext uri="{FF2B5EF4-FFF2-40B4-BE49-F238E27FC236}">
                <a16:creationId xmlns:a16="http://schemas.microsoft.com/office/drawing/2014/main" id="{046EF6CE-B502-435C-B3DA-7716B49F2EA9}"/>
              </a:ext>
            </a:extLst>
          </p:cNvPr>
          <p:cNvSpPr>
            <a:spLocks noGrp="1"/>
          </p:cNvSpPr>
          <p:nvPr>
            <p:ph sz="half" idx="1"/>
          </p:nvPr>
        </p:nvSpPr>
        <p:spPr/>
        <p:txBody>
          <a:bodyPr/>
          <a:lstStyle/>
          <a:p>
            <a:r>
              <a:rPr lang="en-US" b="1" dirty="0"/>
              <a:t>Follow Industry Best Practices based on ATD Research:  </a:t>
            </a:r>
            <a:r>
              <a:rPr lang="en-US" u="sng" dirty="0">
                <a:hlinkClick r:id="rId2"/>
              </a:rPr>
              <a:t>https://www.td.org/education-courses/search-all-programs</a:t>
            </a:r>
            <a:endParaRPr lang="en-US" dirty="0"/>
          </a:p>
          <a:p>
            <a:endParaRPr lang="en-US" dirty="0"/>
          </a:p>
        </p:txBody>
      </p:sp>
      <p:sp>
        <p:nvSpPr>
          <p:cNvPr id="5" name="Content Placeholder 4">
            <a:extLst>
              <a:ext uri="{FF2B5EF4-FFF2-40B4-BE49-F238E27FC236}">
                <a16:creationId xmlns:a16="http://schemas.microsoft.com/office/drawing/2014/main" id="{CB9D0E33-E252-4722-AEC3-58C91401AD8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2690966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8D8C7D9-2855-4221-8678-C363C3E5022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51443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3C598F-98EB-46C6-8D7E-2C6051B657B9}"/>
              </a:ext>
            </a:extLst>
          </p:cNvPr>
          <p:cNvSpPr>
            <a:spLocks noGrp="1"/>
          </p:cNvSpPr>
          <p:nvPr>
            <p:ph type="title"/>
          </p:nvPr>
        </p:nvSpPr>
        <p:spPr/>
        <p:txBody>
          <a:bodyPr/>
          <a:lstStyle/>
          <a:p>
            <a:r>
              <a:rPr lang="en-US" dirty="0"/>
              <a:t>Body Language and Attitude</a:t>
            </a:r>
          </a:p>
        </p:txBody>
      </p:sp>
      <p:sp>
        <p:nvSpPr>
          <p:cNvPr id="4" name="Content Placeholder 3">
            <a:extLst>
              <a:ext uri="{FF2B5EF4-FFF2-40B4-BE49-F238E27FC236}">
                <a16:creationId xmlns:a16="http://schemas.microsoft.com/office/drawing/2014/main" id="{03347F06-976D-46C5-A85A-1621FA9EED0B}"/>
              </a:ext>
            </a:extLst>
          </p:cNvPr>
          <p:cNvSpPr>
            <a:spLocks noGrp="1"/>
          </p:cNvSpPr>
          <p:nvPr>
            <p:ph sz="half" idx="1"/>
          </p:nvPr>
        </p:nvSpPr>
        <p:spPr/>
        <p:txBody>
          <a:bodyPr>
            <a:noAutofit/>
          </a:bodyPr>
          <a:lstStyle/>
          <a:p>
            <a:r>
              <a:rPr lang="en-US" sz="2400" dirty="0"/>
              <a:t>Greet participants with a clear upbeat voice</a:t>
            </a:r>
          </a:p>
          <a:p>
            <a:r>
              <a:rPr lang="en-US" sz="2400" dirty="0"/>
              <a:t>Greet people by name to establish presence and to identify people as individuals</a:t>
            </a:r>
          </a:p>
          <a:p>
            <a:r>
              <a:rPr lang="en-US" sz="2400" dirty="0"/>
              <a:t>Use positive body language</a:t>
            </a:r>
          </a:p>
          <a:p>
            <a:r>
              <a:rPr lang="en-US" sz="2400" dirty="0"/>
              <a:t>Face the learners (this is especially important when using the projection screen.  Do not turn your back on the learners when gesturing to the screen and do not block the screen with your body)</a:t>
            </a:r>
          </a:p>
        </p:txBody>
      </p:sp>
      <p:sp>
        <p:nvSpPr>
          <p:cNvPr id="5" name="Content Placeholder 4">
            <a:extLst>
              <a:ext uri="{FF2B5EF4-FFF2-40B4-BE49-F238E27FC236}">
                <a16:creationId xmlns:a16="http://schemas.microsoft.com/office/drawing/2014/main" id="{EAACBF0F-FB17-4221-A7B8-E7CFFF032DE3}"/>
              </a:ext>
            </a:extLst>
          </p:cNvPr>
          <p:cNvSpPr>
            <a:spLocks noGrp="1"/>
          </p:cNvSpPr>
          <p:nvPr>
            <p:ph sz="half" idx="2"/>
          </p:nvPr>
        </p:nvSpPr>
        <p:spPr/>
        <p:txBody>
          <a:bodyPr>
            <a:normAutofit/>
          </a:bodyPr>
          <a:lstStyle/>
          <a:p>
            <a:r>
              <a:rPr lang="en-US" sz="2400" dirty="0"/>
              <a:t>Keep your arms uncrossed and relaxed and avoid using barriers, such as a podium.  This signals you don’t want to make contact or makes you seem unapproachable.</a:t>
            </a:r>
          </a:p>
          <a:p>
            <a:r>
              <a:rPr lang="en-US" sz="2400" dirty="0"/>
              <a:t>Make eye contact</a:t>
            </a:r>
          </a:p>
          <a:p>
            <a:r>
              <a:rPr lang="en-US" sz="2400" dirty="0"/>
              <a:t>Smile (without gum, candy, etc. in your mouth)</a:t>
            </a:r>
          </a:p>
          <a:p>
            <a:r>
              <a:rPr lang="en-US" sz="2400" dirty="0"/>
              <a:t>Be aware of your facial expressions</a:t>
            </a:r>
          </a:p>
          <a:p>
            <a:r>
              <a:rPr lang="en-US" sz="2400" dirty="0"/>
              <a:t>Greet participants with a clear upbeat voice</a:t>
            </a:r>
          </a:p>
          <a:p>
            <a:endParaRPr lang="en-US" dirty="0"/>
          </a:p>
        </p:txBody>
      </p:sp>
    </p:spTree>
    <p:extLst>
      <p:ext uri="{BB962C8B-B14F-4D97-AF65-F5344CB8AC3E}">
        <p14:creationId xmlns:p14="http://schemas.microsoft.com/office/powerpoint/2010/main" val="2124920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74C2FE-9CF9-469D-B93F-0C208E72067C}"/>
              </a:ext>
            </a:extLst>
          </p:cNvPr>
          <p:cNvSpPr>
            <a:spLocks noGrp="1"/>
          </p:cNvSpPr>
          <p:nvPr>
            <p:ph type="title"/>
          </p:nvPr>
        </p:nvSpPr>
        <p:spPr/>
        <p:txBody>
          <a:bodyPr/>
          <a:lstStyle/>
          <a:p>
            <a:r>
              <a:rPr lang="en-US" dirty="0"/>
              <a:t>Where to stand</a:t>
            </a:r>
          </a:p>
        </p:txBody>
      </p:sp>
      <p:sp>
        <p:nvSpPr>
          <p:cNvPr id="4" name="Content Placeholder 3">
            <a:extLst>
              <a:ext uri="{FF2B5EF4-FFF2-40B4-BE49-F238E27FC236}">
                <a16:creationId xmlns:a16="http://schemas.microsoft.com/office/drawing/2014/main" id="{A32B4BCF-0FB9-41F5-B63E-94608A5290D3}"/>
              </a:ext>
            </a:extLst>
          </p:cNvPr>
          <p:cNvSpPr>
            <a:spLocks noGrp="1"/>
          </p:cNvSpPr>
          <p:nvPr>
            <p:ph sz="half" idx="1"/>
          </p:nvPr>
        </p:nvSpPr>
        <p:spPr>
          <a:xfrm>
            <a:off x="838200" y="1825624"/>
            <a:ext cx="5181600" cy="5032375"/>
          </a:xfrm>
        </p:spPr>
        <p:txBody>
          <a:bodyPr>
            <a:normAutofit fontScale="92500"/>
          </a:bodyPr>
          <a:lstStyle/>
          <a:p>
            <a:r>
              <a:rPr lang="en-US" sz="2600" dirty="0"/>
              <a:t>Flex between podium and walking around the room among participants</a:t>
            </a:r>
          </a:p>
          <a:p>
            <a:r>
              <a:rPr lang="en-US" sz="2600" dirty="0"/>
              <a:t>Use the whole classroom – walk around when instructing, stand in the back of the room when using the projection screen to view demonstrations/videos, circulate the room to make yourself available for questions while learners are working in groups or independently.</a:t>
            </a:r>
          </a:p>
          <a:p>
            <a:r>
              <a:rPr lang="en-US" sz="2600" dirty="0"/>
              <a:t>Stand up to teach. Use wireless keyboard and mouse from different locations in the room. Do not sit at computer in the front of the room.</a:t>
            </a:r>
            <a:endParaRPr lang="en-US" sz="3000" dirty="0"/>
          </a:p>
          <a:p>
            <a:pPr marL="0" indent="0">
              <a:buNone/>
            </a:pPr>
            <a:endParaRPr lang="en-US" dirty="0"/>
          </a:p>
        </p:txBody>
      </p:sp>
      <p:sp>
        <p:nvSpPr>
          <p:cNvPr id="5" name="Content Placeholder 4">
            <a:extLst>
              <a:ext uri="{FF2B5EF4-FFF2-40B4-BE49-F238E27FC236}">
                <a16:creationId xmlns:a16="http://schemas.microsoft.com/office/drawing/2014/main" id="{EA9F958C-E9F7-4AFB-AAED-10D5E3D51D9A}"/>
              </a:ext>
            </a:extLst>
          </p:cNvPr>
          <p:cNvSpPr>
            <a:spLocks noGrp="1"/>
          </p:cNvSpPr>
          <p:nvPr>
            <p:ph sz="half" idx="2"/>
          </p:nvPr>
        </p:nvSpPr>
        <p:spPr/>
        <p:txBody>
          <a:bodyPr>
            <a:normAutofit fontScale="92500"/>
          </a:bodyPr>
          <a:lstStyle/>
          <a:p>
            <a:r>
              <a:rPr lang="en-US" sz="2600" dirty="0"/>
              <a:t>Face the learners when they need to pay attention to you. Try to not turn your back to the learners when gesturing to the overhead</a:t>
            </a:r>
            <a:endParaRPr lang="en-US" sz="2200" dirty="0"/>
          </a:p>
          <a:p>
            <a:r>
              <a:rPr lang="en-US" sz="2600" dirty="0"/>
              <a:t>Go behind the learners when presenting interactive labs or lessons so the facilitator can observe what participants are doing on monitors and help as needed</a:t>
            </a:r>
          </a:p>
          <a:p>
            <a:endParaRPr lang="en-US" dirty="0"/>
          </a:p>
          <a:p>
            <a:endParaRPr lang="en-US" dirty="0"/>
          </a:p>
        </p:txBody>
      </p:sp>
    </p:spTree>
    <p:extLst>
      <p:ext uri="{BB962C8B-B14F-4D97-AF65-F5344CB8AC3E}">
        <p14:creationId xmlns:p14="http://schemas.microsoft.com/office/powerpoint/2010/main" val="507036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15194A-4B09-4148-8E55-E20D4CF4C9AB}"/>
              </a:ext>
            </a:extLst>
          </p:cNvPr>
          <p:cNvSpPr>
            <a:spLocks noGrp="1"/>
          </p:cNvSpPr>
          <p:nvPr>
            <p:ph type="title"/>
          </p:nvPr>
        </p:nvSpPr>
        <p:spPr/>
        <p:txBody>
          <a:bodyPr/>
          <a:lstStyle/>
          <a:p>
            <a:r>
              <a:rPr lang="en-US" dirty="0"/>
              <a:t>Provide quality feedback</a:t>
            </a:r>
          </a:p>
        </p:txBody>
      </p:sp>
      <p:sp>
        <p:nvSpPr>
          <p:cNvPr id="4" name="Content Placeholder 3">
            <a:extLst>
              <a:ext uri="{FF2B5EF4-FFF2-40B4-BE49-F238E27FC236}">
                <a16:creationId xmlns:a16="http://schemas.microsoft.com/office/drawing/2014/main" id="{A04D10F3-7BA1-4E1E-B41E-FE9863C1EF84}"/>
              </a:ext>
            </a:extLst>
          </p:cNvPr>
          <p:cNvSpPr>
            <a:spLocks noGrp="1"/>
          </p:cNvSpPr>
          <p:nvPr>
            <p:ph sz="half" idx="1"/>
          </p:nvPr>
        </p:nvSpPr>
        <p:spPr/>
        <p:txBody>
          <a:bodyPr/>
          <a:lstStyle/>
          <a:p>
            <a:r>
              <a:rPr lang="en-US" dirty="0"/>
              <a:t>Reinforce “good to great” behaviors/skills</a:t>
            </a:r>
          </a:p>
          <a:p>
            <a:r>
              <a:rPr lang="en-US" dirty="0"/>
              <a:t>Provide specific praise that reinforces behaviors/skills you would like to see repeated</a:t>
            </a:r>
            <a:endParaRPr lang="en-US" sz="2600" dirty="0"/>
          </a:p>
          <a:p>
            <a:r>
              <a:rPr lang="en-US" dirty="0"/>
              <a:t>Provide specific information that corrects behavior/skills you would NOT like to see repeated</a:t>
            </a:r>
            <a:endParaRPr lang="en-US" sz="2600" dirty="0"/>
          </a:p>
          <a:p>
            <a:endParaRPr lang="en-US" dirty="0"/>
          </a:p>
        </p:txBody>
      </p:sp>
      <p:sp>
        <p:nvSpPr>
          <p:cNvPr id="5" name="Content Placeholder 4">
            <a:extLst>
              <a:ext uri="{FF2B5EF4-FFF2-40B4-BE49-F238E27FC236}">
                <a16:creationId xmlns:a16="http://schemas.microsoft.com/office/drawing/2014/main" id="{B07B13D8-0973-4D26-A0F9-E74E2160B024}"/>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16309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AB6063-C314-4939-87BA-E64D2A7616B2}"/>
              </a:ext>
            </a:extLst>
          </p:cNvPr>
          <p:cNvSpPr>
            <a:spLocks noGrp="1"/>
          </p:cNvSpPr>
          <p:nvPr>
            <p:ph type="title"/>
          </p:nvPr>
        </p:nvSpPr>
        <p:spPr/>
        <p:txBody>
          <a:bodyPr/>
          <a:lstStyle/>
          <a:p>
            <a:r>
              <a:rPr lang="en-US" dirty="0"/>
              <a:t>Maintaining Order</a:t>
            </a:r>
          </a:p>
        </p:txBody>
      </p:sp>
      <p:sp>
        <p:nvSpPr>
          <p:cNvPr id="4" name="Content Placeholder 3">
            <a:extLst>
              <a:ext uri="{FF2B5EF4-FFF2-40B4-BE49-F238E27FC236}">
                <a16:creationId xmlns:a16="http://schemas.microsoft.com/office/drawing/2014/main" id="{1A39637E-1D27-4EC0-8FFE-E202A7E23D9C}"/>
              </a:ext>
            </a:extLst>
          </p:cNvPr>
          <p:cNvSpPr>
            <a:spLocks noGrp="1"/>
          </p:cNvSpPr>
          <p:nvPr>
            <p:ph sz="half" idx="1"/>
          </p:nvPr>
        </p:nvSpPr>
        <p:spPr/>
        <p:txBody>
          <a:bodyPr/>
          <a:lstStyle/>
          <a:p>
            <a:r>
              <a:rPr lang="en-US" dirty="0"/>
              <a:t>Use proximity, gestures and verbal cues to maintain order in the classroom</a:t>
            </a:r>
          </a:p>
          <a:p>
            <a:r>
              <a:rPr lang="en-US" dirty="0"/>
              <a:t>Do not enter into a power struggle/confrontation</a:t>
            </a:r>
            <a:endParaRPr lang="en-US" sz="2600" dirty="0"/>
          </a:p>
          <a:p>
            <a:r>
              <a:rPr lang="en-US" dirty="0"/>
              <a:t>Address issues individually, not in front of the whole group</a:t>
            </a:r>
            <a:endParaRPr lang="en-US" sz="2600" dirty="0"/>
          </a:p>
          <a:p>
            <a:r>
              <a:rPr lang="en-US" dirty="0"/>
              <a:t>If the issue persists, then involve the supervisor</a:t>
            </a:r>
            <a:endParaRPr lang="en-US" sz="2600" dirty="0"/>
          </a:p>
          <a:p>
            <a:endParaRPr lang="en-US" dirty="0"/>
          </a:p>
        </p:txBody>
      </p:sp>
      <p:sp>
        <p:nvSpPr>
          <p:cNvPr id="5" name="Content Placeholder 4">
            <a:extLst>
              <a:ext uri="{FF2B5EF4-FFF2-40B4-BE49-F238E27FC236}">
                <a16:creationId xmlns:a16="http://schemas.microsoft.com/office/drawing/2014/main" id="{E632BBD2-8E16-4E06-AB29-EA3BD900D278}"/>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303569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EE1128-F424-428E-A085-0E3F3C7A6EA9}"/>
              </a:ext>
            </a:extLst>
          </p:cNvPr>
          <p:cNvSpPr>
            <a:spLocks noGrp="1"/>
          </p:cNvSpPr>
          <p:nvPr>
            <p:ph type="title"/>
          </p:nvPr>
        </p:nvSpPr>
        <p:spPr/>
        <p:txBody>
          <a:bodyPr/>
          <a:lstStyle/>
          <a:p>
            <a:r>
              <a:rPr lang="en-US" dirty="0"/>
              <a:t>Feedback</a:t>
            </a:r>
          </a:p>
        </p:txBody>
      </p:sp>
      <p:sp>
        <p:nvSpPr>
          <p:cNvPr id="4" name="Content Placeholder 3">
            <a:extLst>
              <a:ext uri="{FF2B5EF4-FFF2-40B4-BE49-F238E27FC236}">
                <a16:creationId xmlns:a16="http://schemas.microsoft.com/office/drawing/2014/main" id="{24670CB3-8E3E-4E66-97A5-BAF7F9C90C59}"/>
              </a:ext>
            </a:extLst>
          </p:cNvPr>
          <p:cNvSpPr>
            <a:spLocks noGrp="1"/>
          </p:cNvSpPr>
          <p:nvPr>
            <p:ph sz="half" idx="1"/>
          </p:nvPr>
        </p:nvSpPr>
        <p:spPr/>
        <p:txBody>
          <a:bodyPr>
            <a:normAutofit fontScale="70000" lnSpcReduction="20000"/>
          </a:bodyPr>
          <a:lstStyle/>
          <a:p>
            <a:r>
              <a:rPr lang="en-US" sz="3600" b="1" dirty="0"/>
              <a:t>Immediate feedback from the instructor:  </a:t>
            </a:r>
            <a:r>
              <a:rPr lang="en-US" sz="3600" dirty="0"/>
              <a:t>Items such as labs, guided learning, and room activities</a:t>
            </a:r>
            <a:br>
              <a:rPr lang="en-US" sz="3600" dirty="0"/>
            </a:br>
            <a:endParaRPr lang="en-US" sz="3600" dirty="0"/>
          </a:p>
          <a:p>
            <a:r>
              <a:rPr lang="en-US" sz="3600" b="1" dirty="0"/>
              <a:t>Self-check feedback:  </a:t>
            </a:r>
            <a:r>
              <a:rPr lang="en-US" sz="3600" dirty="0"/>
              <a:t>Items such as an answer sheet that peers fill out for peer mock calls that are given back to the participant that they can self-check when the facilitator’s debrief the correct answers</a:t>
            </a:r>
          </a:p>
          <a:p>
            <a:endParaRPr lang="en-US" dirty="0"/>
          </a:p>
        </p:txBody>
      </p:sp>
      <p:sp>
        <p:nvSpPr>
          <p:cNvPr id="5" name="Content Placeholder 4">
            <a:extLst>
              <a:ext uri="{FF2B5EF4-FFF2-40B4-BE49-F238E27FC236}">
                <a16:creationId xmlns:a16="http://schemas.microsoft.com/office/drawing/2014/main" id="{CB204642-4512-4D8D-93BC-EF683180C62C}"/>
              </a:ext>
            </a:extLst>
          </p:cNvPr>
          <p:cNvSpPr>
            <a:spLocks noGrp="1"/>
          </p:cNvSpPr>
          <p:nvPr>
            <p:ph sz="half" idx="2"/>
          </p:nvPr>
        </p:nvSpPr>
        <p:spPr>
          <a:xfrm>
            <a:off x="6172200" y="1825624"/>
            <a:ext cx="5181600" cy="4937125"/>
          </a:xfrm>
        </p:spPr>
        <p:txBody>
          <a:bodyPr>
            <a:normAutofit fontScale="70000" lnSpcReduction="20000"/>
          </a:bodyPr>
          <a:lstStyle/>
          <a:p>
            <a:r>
              <a:rPr lang="en-US" sz="3100" b="1" dirty="0"/>
              <a:t>Qualitative and Quantitative feedback for scored Mock Call:  </a:t>
            </a:r>
            <a:r>
              <a:rPr lang="en-US" sz="3100" dirty="0"/>
              <a:t>These are scored by Trainers, Supervisors, or Quality Assurance (QA) personnel.  They will include detailed feedback comments both with positive information and areas for improvement.  They will utilize the existing QA score form.  This may take overnight or longer to do depending on # of students.</a:t>
            </a:r>
            <a:br>
              <a:rPr lang="en-US" sz="3100" dirty="0"/>
            </a:br>
            <a:endParaRPr lang="en-US" sz="3100" dirty="0"/>
          </a:p>
          <a:p>
            <a:r>
              <a:rPr lang="en-US" sz="3100" b="1" dirty="0"/>
              <a:t>Training feedback:  </a:t>
            </a:r>
            <a:r>
              <a:rPr lang="en-US" sz="3100" dirty="0"/>
              <a:t>Once per week during training the participant meets with their Trainer and Supervisor to get feedback on their training performance and can share information on items they would like to know more about as well as receive additional help</a:t>
            </a:r>
          </a:p>
          <a:p>
            <a:endParaRPr lang="en-US" dirty="0"/>
          </a:p>
        </p:txBody>
      </p:sp>
    </p:spTree>
    <p:extLst>
      <p:ext uri="{BB962C8B-B14F-4D97-AF65-F5344CB8AC3E}">
        <p14:creationId xmlns:p14="http://schemas.microsoft.com/office/powerpoint/2010/main" val="324828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43F942-0B04-4ACE-B488-AB47736A3E47}"/>
              </a:ext>
            </a:extLst>
          </p:cNvPr>
          <p:cNvSpPr>
            <a:spLocks noGrp="1"/>
          </p:cNvSpPr>
          <p:nvPr>
            <p:ph type="title"/>
          </p:nvPr>
        </p:nvSpPr>
        <p:spPr/>
        <p:txBody>
          <a:bodyPr/>
          <a:lstStyle/>
          <a:p>
            <a:r>
              <a:rPr lang="en-US" dirty="0"/>
              <a:t>Language</a:t>
            </a:r>
          </a:p>
        </p:txBody>
      </p:sp>
      <p:sp>
        <p:nvSpPr>
          <p:cNvPr id="4" name="Content Placeholder 3">
            <a:extLst>
              <a:ext uri="{FF2B5EF4-FFF2-40B4-BE49-F238E27FC236}">
                <a16:creationId xmlns:a16="http://schemas.microsoft.com/office/drawing/2014/main" id="{0169DCB1-3A29-4036-B09E-9332DB0760B9}"/>
              </a:ext>
            </a:extLst>
          </p:cNvPr>
          <p:cNvSpPr>
            <a:spLocks noGrp="1"/>
          </p:cNvSpPr>
          <p:nvPr>
            <p:ph sz="half" idx="1"/>
          </p:nvPr>
        </p:nvSpPr>
        <p:spPr/>
        <p:txBody>
          <a:bodyPr/>
          <a:lstStyle/>
          <a:p>
            <a:r>
              <a:rPr lang="en-US" dirty="0"/>
              <a:t>Each business area has its own set of terms comprised of meaning, spelling and proper usage.  </a:t>
            </a:r>
          </a:p>
          <a:p>
            <a:r>
              <a:rPr lang="en-US" dirty="0"/>
              <a:t>In the context of the course, provide glossary or reference to definitions or explanations of the vocabulary.</a:t>
            </a:r>
          </a:p>
          <a:p>
            <a:r>
              <a:rPr lang="en-US" dirty="0"/>
              <a:t>Use active instead of passive voice</a:t>
            </a:r>
          </a:p>
          <a:p>
            <a:endParaRPr lang="en-US" dirty="0"/>
          </a:p>
        </p:txBody>
      </p:sp>
      <p:sp>
        <p:nvSpPr>
          <p:cNvPr id="5" name="Content Placeholder 4">
            <a:extLst>
              <a:ext uri="{FF2B5EF4-FFF2-40B4-BE49-F238E27FC236}">
                <a16:creationId xmlns:a16="http://schemas.microsoft.com/office/drawing/2014/main" id="{C5501A00-ED76-4DB0-8DC4-801AD34B9DDB}"/>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2249541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631C5907869A46B42C72172166F621" ma:contentTypeVersion="9" ma:contentTypeDescription="Create a new document." ma:contentTypeScope="" ma:versionID="ae774a5e1d297093c15cc320eb10eb40">
  <xsd:schema xmlns:xsd="http://www.w3.org/2001/XMLSchema" xmlns:xs="http://www.w3.org/2001/XMLSchema" xmlns:p="http://schemas.microsoft.com/office/2006/metadata/properties" xmlns:ns3="3fd8a934-3bbd-4a55-be37-2dd86adddfdc" targetNamespace="http://schemas.microsoft.com/office/2006/metadata/properties" ma:root="true" ma:fieldsID="8e8fdeb32e888a2d5c79052a6b4486b1" ns3:_="">
    <xsd:import namespace="3fd8a934-3bbd-4a55-be37-2dd86adddfd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8a934-3bbd-4a55-be37-2dd86adddfd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0B5604-3C21-4010-8E18-FDF384DB842A}">
  <ds:schemaRefs>
    <ds:schemaRef ds:uri="http://schemas.microsoft.com/sharepoint/v3/contenttype/forms"/>
  </ds:schemaRefs>
</ds:datastoreItem>
</file>

<file path=customXml/itemProps2.xml><?xml version="1.0" encoding="utf-8"?>
<ds:datastoreItem xmlns:ds="http://schemas.openxmlformats.org/officeDocument/2006/customXml" ds:itemID="{FA9DA001-EBE1-4CB9-91CD-5143AB9886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d8a934-3bbd-4a55-be37-2dd86adddf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FCC9DA-2BC6-4E74-B335-4371BB858F4A}">
  <ds:schemaRefs>
    <ds:schemaRef ds:uri="http://schemas.microsoft.com/office/2006/metadata/properties"/>
    <ds:schemaRef ds:uri="http://purl.org/dc/dcmitype/"/>
    <ds:schemaRef ds:uri="http://purl.org/dc/elements/1.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3fd8a934-3bbd-4a55-be37-2dd86adddfd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1298</TotalTime>
  <Words>3240</Words>
  <Application>Microsoft Office PowerPoint</Application>
  <PresentationFormat>Widescreen</PresentationFormat>
  <Paragraphs>298</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Facilitator Best Practices</vt:lpstr>
      <vt:lpstr>Being Prepared</vt:lpstr>
      <vt:lpstr>Setting Expectations</vt:lpstr>
      <vt:lpstr>Body Language and Attitude</vt:lpstr>
      <vt:lpstr>Where to stand</vt:lpstr>
      <vt:lpstr>Provide quality feedback</vt:lpstr>
      <vt:lpstr>Maintaining Order</vt:lpstr>
      <vt:lpstr>Feedback</vt:lpstr>
      <vt:lpstr>Language</vt:lpstr>
      <vt:lpstr>Look &amp; Feel &amp; Pattern</vt:lpstr>
      <vt:lpstr>Parking lot</vt:lpstr>
      <vt:lpstr>Disrupters</vt:lpstr>
      <vt:lpstr>Communication</vt:lpstr>
      <vt:lpstr>Participants who are late or miss class</vt:lpstr>
      <vt:lpstr>Tech Prep &amp; Issues</vt:lpstr>
      <vt:lpstr>Co-Trainers</vt:lpstr>
      <vt:lpstr>Facilitator tasks</vt:lpstr>
      <vt:lpstr>Co-Facilitator or Assistant tasks</vt:lpstr>
      <vt:lpstr>Be flexible</vt:lpstr>
      <vt:lpstr>Struggling Student tools</vt:lpstr>
      <vt:lpstr>Struggling Student flow – no HR</vt:lpstr>
      <vt:lpstr>Struggling Student flow – with HR</vt:lpstr>
      <vt:lpstr>Don’t be a buddy</vt:lpstr>
      <vt:lpstr>Cognitive considerations</vt:lpstr>
      <vt:lpstr>Learning Styles</vt:lpstr>
      <vt:lpstr>Promote learner engagement</vt:lpstr>
      <vt:lpstr>Observing cues from participants</vt:lpstr>
      <vt:lpstr>Engagement</vt:lpstr>
      <vt:lpstr>Adult learners</vt:lpstr>
      <vt:lpstr>Individual Differences</vt:lpstr>
      <vt:lpstr>Trust your team</vt:lpstr>
      <vt:lpstr>Virtual best practices</vt:lpstr>
      <vt:lpstr>Food</vt:lpstr>
      <vt:lpstr>Structural/File Management</vt:lpstr>
      <vt:lpstr>More on how to be a good trainer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Facilitator Best Practices</dc:title>
  <dc:creator>Sarah Walczynski</dc:creator>
  <cp:lastModifiedBy>Scott Strubhar</cp:lastModifiedBy>
  <cp:revision>58</cp:revision>
  <dcterms:created xsi:type="dcterms:W3CDTF">2020-03-02T20:35:21Z</dcterms:created>
  <dcterms:modified xsi:type="dcterms:W3CDTF">2021-01-12T20:02:55Z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0x010100DD631C5907869A46B42C72172166F621</vt:lpwstr>
  </property>
</Properties>
</file>